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4" r:id="rId18"/>
    <p:sldId id="275" r:id="rId19"/>
    <p:sldId id="276" r:id="rId20"/>
    <p:sldId id="277" r:id="rId21"/>
    <p:sldId id="278" r:id="rId22"/>
    <p:sldId id="279" r:id="rId23"/>
    <p:sldId id="280" r:id="rId24"/>
    <p:sldId id="281" r:id="rId25"/>
    <p:sldId id="282" r:id="rId26"/>
    <p:sldId id="283" r:id="rId27"/>
    <p:sldId id="284" r:id="rId28"/>
    <p:sldId id="285" r:id="rId29"/>
    <p:sldId id="286" r:id="rId30"/>
    <p:sldId id="287" r:id="rId31"/>
    <p:sldId id="288" r:id="rId32"/>
    <p:sldId id="289" r:id="rId33"/>
    <p:sldId id="290" r:id="rId34"/>
    <p:sldId id="291" r:id="rId35"/>
    <p:sldId id="292" r:id="rId36"/>
    <p:sldId id="293" r:id="rId37"/>
    <p:sldId id="294" r:id="rId38"/>
    <p:sldId id="295" r:id="rId39"/>
    <p:sldId id="296" r:id="rId40"/>
    <p:sldId id="297" r:id="rId41"/>
    <p:sldId id="298" r:id="rId42"/>
    <p:sldId id="299" r:id="rId43"/>
    <p:sldId id="300" r:id="rId44"/>
    <p:sldId id="301" r:id="rId45"/>
    <p:sldId id="302" r:id="rId46"/>
    <p:sldId id="303" r:id="rId47"/>
    <p:sldId id="304" r:id="rId48"/>
    <p:sldId id="305" r:id="rId49"/>
    <p:sldId id="306" r:id="rId50"/>
    <p:sldId id="307" r:id="rId51"/>
    <p:sldId id="308" r:id="rId52"/>
    <p:sldId id="309" r:id="rId53"/>
    <p:sldId id="310" r:id="rId54"/>
    <p:sldId id="311" r:id="rId55"/>
    <p:sldId id="312" r:id="rId56"/>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3 Veri Yer Tutucusu"/>
          <p:cNvSpPr>
            <a:spLocks noGrp="1"/>
          </p:cNvSpPr>
          <p:nvPr>
            <p:ph type="dt" sz="half" idx="10"/>
          </p:nvPr>
        </p:nvSpPr>
        <p:spPr/>
        <p:txBody>
          <a:bodyPr/>
          <a:lstStyle/>
          <a:p>
            <a:fld id="{3508097B-9278-498A-AED4-EC9835826517}" type="datetimeFigureOut">
              <a:rPr lang="tr-TR" smtClean="0"/>
              <a:pPr/>
              <a:t>20.02.2013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2DBCFC73-B5F0-418F-8D18-97A7A87C0B9D}" type="slidenum">
              <a:rPr lang="tr-TR" smtClean="0"/>
              <a:pPr/>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3508097B-9278-498A-AED4-EC9835826517}" type="datetimeFigureOut">
              <a:rPr lang="tr-TR" smtClean="0"/>
              <a:pPr/>
              <a:t>20.02.2013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2DBCFC73-B5F0-418F-8D18-97A7A87C0B9D}"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3508097B-9278-498A-AED4-EC9835826517}" type="datetimeFigureOut">
              <a:rPr lang="tr-TR" smtClean="0"/>
              <a:pPr/>
              <a:t>20.02.2013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2DBCFC73-B5F0-418F-8D18-97A7A87C0B9D}"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3508097B-9278-498A-AED4-EC9835826517}" type="datetimeFigureOut">
              <a:rPr lang="tr-TR" smtClean="0"/>
              <a:pPr/>
              <a:t>20.02.2013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2DBCFC73-B5F0-418F-8D18-97A7A87C0B9D}"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p>
            <a:fld id="{3508097B-9278-498A-AED4-EC9835826517}" type="datetimeFigureOut">
              <a:rPr lang="tr-TR" smtClean="0"/>
              <a:pPr/>
              <a:t>20.02.2013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2DBCFC73-B5F0-418F-8D18-97A7A87C0B9D}" type="slidenum">
              <a:rPr lang="tr-TR" smtClean="0"/>
              <a:pPr/>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Veri Yer Tutucusu"/>
          <p:cNvSpPr>
            <a:spLocks noGrp="1"/>
          </p:cNvSpPr>
          <p:nvPr>
            <p:ph type="dt" sz="half" idx="10"/>
          </p:nvPr>
        </p:nvSpPr>
        <p:spPr/>
        <p:txBody>
          <a:bodyPr/>
          <a:lstStyle/>
          <a:p>
            <a:fld id="{3508097B-9278-498A-AED4-EC9835826517}" type="datetimeFigureOut">
              <a:rPr lang="tr-TR" smtClean="0"/>
              <a:pPr/>
              <a:t>20.02.2013</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2DBCFC73-B5F0-418F-8D18-97A7A87C0B9D}"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6 Veri Yer Tutucusu"/>
          <p:cNvSpPr>
            <a:spLocks noGrp="1"/>
          </p:cNvSpPr>
          <p:nvPr>
            <p:ph type="dt" sz="half" idx="10"/>
          </p:nvPr>
        </p:nvSpPr>
        <p:spPr/>
        <p:txBody>
          <a:bodyPr/>
          <a:lstStyle/>
          <a:p>
            <a:fld id="{3508097B-9278-498A-AED4-EC9835826517}" type="datetimeFigureOut">
              <a:rPr lang="tr-TR" smtClean="0"/>
              <a:pPr/>
              <a:t>20.02.2013</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2DBCFC73-B5F0-418F-8D18-97A7A87C0B9D}" type="slidenum">
              <a:rPr lang="tr-TR" smtClean="0"/>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Veri Yer Tutucusu"/>
          <p:cNvSpPr>
            <a:spLocks noGrp="1"/>
          </p:cNvSpPr>
          <p:nvPr>
            <p:ph type="dt" sz="half" idx="10"/>
          </p:nvPr>
        </p:nvSpPr>
        <p:spPr/>
        <p:txBody>
          <a:bodyPr/>
          <a:lstStyle/>
          <a:p>
            <a:fld id="{3508097B-9278-498A-AED4-EC9835826517}" type="datetimeFigureOut">
              <a:rPr lang="tr-TR" smtClean="0"/>
              <a:pPr/>
              <a:t>20.02.2013</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2DBCFC73-B5F0-418F-8D18-97A7A87C0B9D}"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3508097B-9278-498A-AED4-EC9835826517}" type="datetimeFigureOut">
              <a:rPr lang="tr-TR" smtClean="0"/>
              <a:pPr/>
              <a:t>20.02.2013</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2DBCFC73-B5F0-418F-8D18-97A7A87C0B9D}"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3508097B-9278-498A-AED4-EC9835826517}" type="datetimeFigureOut">
              <a:rPr lang="tr-TR" smtClean="0"/>
              <a:pPr/>
              <a:t>20.02.2013</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2DBCFC73-B5F0-418F-8D18-97A7A87C0B9D}"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3508097B-9278-498A-AED4-EC9835826517}" type="datetimeFigureOut">
              <a:rPr lang="tr-TR" smtClean="0"/>
              <a:pPr/>
              <a:t>20.02.2013</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2DBCFC73-B5F0-418F-8D18-97A7A87C0B9D}" type="slidenum">
              <a:rPr lang="tr-TR" smtClean="0"/>
              <a:pPr/>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2 Metin Yer Tutucusu"/>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508097B-9278-498A-AED4-EC9835826517}" type="datetimeFigureOut">
              <a:rPr lang="tr-TR" smtClean="0"/>
              <a:pPr/>
              <a:t>20.02.2013</a:t>
            </a:fld>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DBCFC73-B5F0-418F-8D18-97A7A87C0B9D}"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p:txBody>
          <a:bodyPr>
            <a:normAutofit/>
          </a:bodyPr>
          <a:lstStyle/>
          <a:p>
            <a:r>
              <a:rPr lang="tr-TR" dirty="0" smtClean="0"/>
              <a:t>TİCARET</a:t>
            </a:r>
            <a:r>
              <a:rPr lang="tr-TR" baseline="0" dirty="0" smtClean="0"/>
              <a:t> HUKUKU BİLGİSİ </a:t>
            </a:r>
            <a:endParaRPr lang="tr-TR" dirty="0" smtClean="0"/>
          </a:p>
          <a:p>
            <a:endParaRPr lang="tr-TR" dirty="0"/>
          </a:p>
        </p:txBody>
      </p:sp>
      <p:sp>
        <p:nvSpPr>
          <p:cNvPr id="3" name="2 Alt Başlık"/>
          <p:cNvSpPr>
            <a:spLocks noGrp="1"/>
          </p:cNvSpPr>
          <p:nvPr>
            <p:ph type="subTitle" idx="1"/>
          </p:nvPr>
        </p:nvSpPr>
        <p:spPr/>
        <p:txBody>
          <a:bodyPr>
            <a:normAutofit/>
          </a:bodyPr>
          <a:lstStyle/>
          <a:p>
            <a:pPr lvl="0"/>
            <a:r>
              <a:rPr lang="tr-TR" sz="4400" b="1" kern="1200" dirty="0" smtClean="0">
                <a:solidFill>
                  <a:schemeClr val="tx1"/>
                </a:solidFill>
                <a:latin typeface="+mj-lt"/>
                <a:ea typeface="+mj-ea"/>
                <a:cs typeface="+mj-cs"/>
              </a:rPr>
              <a:t>Şirket Kavramı ve Unsurları</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Türk Hukukunda Şirketlerin Düzenlenişi ve Sınıflandırılması</a:t>
            </a:r>
            <a:endParaRPr lang="tr-TR" dirty="0"/>
          </a:p>
        </p:txBody>
      </p:sp>
      <p:sp>
        <p:nvSpPr>
          <p:cNvPr id="3" name="2 İçerik Yer Tutucusu"/>
          <p:cNvSpPr>
            <a:spLocks noGrp="1"/>
          </p:cNvSpPr>
          <p:nvPr>
            <p:ph idx="1"/>
          </p:nvPr>
        </p:nvSpPr>
        <p:spPr/>
        <p:txBody>
          <a:bodyPr>
            <a:normAutofit fontScale="70000" lnSpcReduction="20000"/>
          </a:bodyPr>
          <a:lstStyle/>
          <a:p>
            <a:r>
              <a:rPr lang="tr-TR" sz="3200" kern="1200" smtClean="0">
                <a:solidFill>
                  <a:schemeClr val="tx1"/>
                </a:solidFill>
                <a:latin typeface="+mn-lt"/>
                <a:ea typeface="+mn-ea"/>
                <a:cs typeface="+mn-cs"/>
              </a:rPr>
              <a:t>Türk hukukunda şirketler TBK, TTK ve özel kanunlarda düzenlenmiştir. </a:t>
            </a:r>
          </a:p>
          <a:p>
            <a:r>
              <a:rPr lang="tr-TR" sz="3200" kern="1200" smtClean="0">
                <a:solidFill>
                  <a:schemeClr val="tx1"/>
                </a:solidFill>
                <a:latin typeface="+mn-lt"/>
                <a:ea typeface="+mn-ea"/>
                <a:cs typeface="+mn-cs"/>
              </a:rPr>
              <a:t>TBK’da düzenlenen şirket adi şirkettir (md. 620-645). Adi şirketin tüzel kişiliği yoktur. O yüzden kuruluşu formalitelere bağlı değildir. </a:t>
            </a:r>
          </a:p>
          <a:p>
            <a:r>
              <a:rPr lang="tr-TR" sz="3200" kern="1200" smtClean="0">
                <a:solidFill>
                  <a:schemeClr val="tx1"/>
                </a:solidFill>
                <a:latin typeface="+mn-lt"/>
                <a:ea typeface="+mn-ea"/>
                <a:cs typeface="+mn-cs"/>
              </a:rPr>
              <a:t>TTK’nda düzenlenenler ise bu kanunun ikinci kitabında yer alan şirket tipleridir. Bunlar kollektif, komandit, anonim, limited ve kooperatif şirketidir. Bu şirketlere ticaret şirketleri adı verilmektedir. </a:t>
            </a:r>
          </a:p>
          <a:p>
            <a:r>
              <a:rPr lang="tr-TR" sz="3200" kern="1200" smtClean="0">
                <a:solidFill>
                  <a:schemeClr val="tx1"/>
                </a:solidFill>
                <a:latin typeface="+mn-lt"/>
                <a:ea typeface="+mn-ea"/>
                <a:cs typeface="+mn-cs"/>
              </a:rPr>
              <a:t>Türk hukukunda şirketler özel kanunlarda da düzenlenmiştir. Şirketlerin özel kanunlarda düzenlendiği alanlar özellikle sermaye piyasası, özel sigortacılık ve bankacılıktır (Sermaye Piyasası Kanunu (SPK), Sigortacılık Kanunu, Bankacılık Kanunu). Bunların dışındaki alanlarda da şirketle ilgili düzenlemeler öngören özel kanunlar vardır. Örneğin Kooperatifler Kanunu gibi. </a:t>
            </a:r>
            <a:endParaRPr lang="tr-T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Tüzel Kişiliğe Sahip Şirketler </a:t>
            </a:r>
            <a:endParaRPr lang="tr-TR" dirty="0"/>
          </a:p>
        </p:txBody>
      </p:sp>
      <p:sp>
        <p:nvSpPr>
          <p:cNvPr id="3" name="2 İçerik Yer Tutucusu"/>
          <p:cNvSpPr>
            <a:spLocks noGrp="1"/>
          </p:cNvSpPr>
          <p:nvPr>
            <p:ph idx="1"/>
          </p:nvPr>
        </p:nvSpPr>
        <p:spPr/>
        <p:txBody>
          <a:bodyPr/>
          <a:lstStyle/>
          <a:p>
            <a:r>
              <a:rPr lang="tr-TR" sz="3200" kern="1200" smtClean="0">
                <a:solidFill>
                  <a:schemeClr val="tx1"/>
                </a:solidFill>
                <a:latin typeface="+mn-lt"/>
                <a:ea typeface="+mn-ea"/>
                <a:cs typeface="+mn-cs"/>
              </a:rPr>
              <a:t>TTK’nda ticaret şirketleri (md. 124) ile özel kanunlarda düzenlenen şirketler (genellikle) tüzel kişiliğe sahiptir. Örneğin, bankalar, sigorta şirketleri, yatırım ortaklıkları birer anonim şirket olarak tüzel kişiliğe sahip ticaret şirketleridir. </a:t>
            </a:r>
            <a:endParaRPr lang="tr-T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buNone/>
            </a:pPr>
            <a:r>
              <a:rPr lang="tr-TR" sz="3200" b="1" kern="1200" dirty="0" smtClean="0">
                <a:solidFill>
                  <a:schemeClr val="tx1"/>
                </a:solidFill>
                <a:latin typeface="+mn-lt"/>
                <a:ea typeface="+mn-ea"/>
                <a:cs typeface="+mn-cs"/>
              </a:rPr>
              <a:t>Tüzel Kişi Olmayan Şirketler</a:t>
            </a:r>
            <a:endParaRPr lang="tr-TR" dirty="0"/>
          </a:p>
        </p:txBody>
      </p:sp>
      <p:sp>
        <p:nvSpPr>
          <p:cNvPr id="3" name="2 İçerik Yer Tutucusu"/>
          <p:cNvSpPr>
            <a:spLocks noGrp="1"/>
          </p:cNvSpPr>
          <p:nvPr>
            <p:ph idx="1"/>
          </p:nvPr>
        </p:nvSpPr>
        <p:spPr/>
        <p:txBody>
          <a:bodyPr>
            <a:normAutofit fontScale="92500"/>
          </a:bodyPr>
          <a:lstStyle/>
          <a:p>
            <a:r>
              <a:rPr lang="tr-TR" sz="3200" kern="1200" smtClean="0">
                <a:solidFill>
                  <a:schemeClr val="tx1"/>
                </a:solidFill>
                <a:latin typeface="+mn-lt"/>
                <a:ea typeface="+mn-ea"/>
                <a:cs typeface="+mn-cs"/>
              </a:rPr>
              <a:t>TBK’da düzenlenen adi şirketin tüzel kişiliği yoktur. Bundan başka TTK’nda düzenlenmiş olan donatma iştiraki, yapı ortaklığının; Vergi Usul Kanunu’nda düzenlenmiş olan iş ortaklığının da (joint venture) tüzel kişiliği bulunmaz. </a:t>
            </a:r>
          </a:p>
          <a:p>
            <a:r>
              <a:rPr lang="tr-TR" sz="3200" b="1" kern="1200" smtClean="0">
                <a:solidFill>
                  <a:schemeClr val="tx1"/>
                </a:solidFill>
                <a:latin typeface="+mn-lt"/>
                <a:ea typeface="+mn-ea"/>
                <a:cs typeface="+mn-cs"/>
              </a:rPr>
              <a:t> Şahıs ve Sermaye Şirketleri</a:t>
            </a:r>
          </a:p>
          <a:p>
            <a:r>
              <a:rPr lang="tr-TR" sz="3200" kern="1200" smtClean="0">
                <a:solidFill>
                  <a:schemeClr val="tx1"/>
                </a:solidFill>
                <a:latin typeface="+mn-lt"/>
                <a:ea typeface="+mn-ea"/>
                <a:cs typeface="+mn-cs"/>
              </a:rPr>
              <a:t>Şirketler şahıs veya sermaye unsurunun ön plana çıkmasına göre, şahıs ve sermaye şirketi şeklinde bir ayırıma tabi tutulurlar. </a:t>
            </a:r>
            <a:endParaRPr lang="tr-T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Şahıs Şirketleri </a:t>
            </a:r>
            <a:endParaRPr lang="tr-TR" dirty="0"/>
          </a:p>
        </p:txBody>
      </p:sp>
      <p:sp>
        <p:nvSpPr>
          <p:cNvPr id="3" name="2 İçerik Yer Tutucusu"/>
          <p:cNvSpPr>
            <a:spLocks noGrp="1"/>
          </p:cNvSpPr>
          <p:nvPr>
            <p:ph idx="1"/>
          </p:nvPr>
        </p:nvSpPr>
        <p:spPr/>
        <p:txBody>
          <a:bodyPr>
            <a:normAutofit fontScale="70000" lnSpcReduction="20000"/>
          </a:bodyPr>
          <a:lstStyle/>
          <a:p>
            <a:r>
              <a:rPr lang="tr-TR" sz="3200" kern="1200" smtClean="0">
                <a:solidFill>
                  <a:schemeClr val="tx1"/>
                </a:solidFill>
                <a:latin typeface="+mn-lt"/>
                <a:ea typeface="+mn-ea"/>
                <a:cs typeface="+mn-cs"/>
              </a:rPr>
              <a:t>Türk hukukunda adi, kollektif ve (adi) komandit şirket şahıs şirketi olarak nitelendirilirler (TTK md. 124, f. 2). Şahıs şirketlerinden maksat ortakların kimliklerinin önemli rol oynaması, sermaye unsurunun belirleyici olmamasıdır. Şahıs şirketlerinde ortaklar arasında güven önemlidir ve ortaklık esasen güven ilişkisine dayalı olarak kurulur. Ortak sayısı azdır. </a:t>
            </a:r>
          </a:p>
          <a:p>
            <a:r>
              <a:rPr lang="tr-TR" sz="3200" kern="1200" smtClean="0">
                <a:solidFill>
                  <a:schemeClr val="tx1"/>
                </a:solidFill>
                <a:latin typeface="+mn-lt"/>
                <a:ea typeface="+mn-ea"/>
                <a:cs typeface="+mn-cs"/>
              </a:rPr>
              <a:t>Ortaklar şirket borçlarından dolayı kişisel ve sınırsız sorumluluk taşırlar. </a:t>
            </a:r>
          </a:p>
          <a:p>
            <a:r>
              <a:rPr lang="tr-TR" sz="3200" kern="1200" smtClean="0">
                <a:solidFill>
                  <a:schemeClr val="tx1"/>
                </a:solidFill>
                <a:latin typeface="+mn-lt"/>
                <a:ea typeface="+mn-ea"/>
                <a:cs typeface="+mn-cs"/>
              </a:rPr>
              <a:t>Şahıs şirketlerinde şirketin yönetimi ve temsili genellikle tüm ortaklara aittir. Kararlar oy birliği ile alınır. Şirket sözleşmesi ancak oy birliği ile alınacak bir kararla değiştirilebilir. Ortaklar arası ilişkiler karşılıklı güvene dayalı olduğu için, içlerinden birinin ölümü, iflası veya fiil ehliyetini kaybetmesi kural olarak şirketin sona ermesine yol açar. </a:t>
            </a:r>
            <a:endParaRPr lang="tr-T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Sermaye Şirketleri</a:t>
            </a:r>
            <a:endParaRPr lang="tr-TR" dirty="0"/>
          </a:p>
        </p:txBody>
      </p:sp>
      <p:sp>
        <p:nvSpPr>
          <p:cNvPr id="3" name="2 İçerik Yer Tutucusu"/>
          <p:cNvSpPr>
            <a:spLocks noGrp="1"/>
          </p:cNvSpPr>
          <p:nvPr>
            <p:ph idx="1"/>
          </p:nvPr>
        </p:nvSpPr>
        <p:spPr/>
        <p:txBody>
          <a:bodyPr>
            <a:normAutofit fontScale="62500" lnSpcReduction="20000"/>
          </a:bodyPr>
          <a:lstStyle/>
          <a:p>
            <a:r>
              <a:rPr lang="tr-TR" sz="3200" kern="1200" dirty="0" smtClean="0">
                <a:solidFill>
                  <a:schemeClr val="tx1"/>
                </a:solidFill>
                <a:latin typeface="+mn-lt"/>
                <a:ea typeface="+mn-ea"/>
                <a:cs typeface="+mn-cs"/>
              </a:rPr>
              <a:t>Anonim, limited ve paylı komandit şirket Türk hukukunda sermaye şirketi olarak vasıflandırılırlar (TTK md. 124, f. 2). Sermaye şirketlerinde kişi unsurundan ziyade sermaye unsuru ön plandadır. Bu tür şirketlerin kanunen belirlenen asgari bir sermayeleri bulunması zorunludur. Bu miktar örneğin anonim şirket için 50.000; limited şirket için 10.000 </a:t>
            </a:r>
            <a:r>
              <a:rPr lang="tr-TR" sz="3200" kern="1200" dirty="0" err="1" smtClean="0">
                <a:solidFill>
                  <a:schemeClr val="tx1"/>
                </a:solidFill>
                <a:latin typeface="+mn-lt"/>
                <a:ea typeface="+mn-ea"/>
                <a:cs typeface="+mn-cs"/>
              </a:rPr>
              <a:t>TL’dır</a:t>
            </a:r>
            <a:r>
              <a:rPr lang="tr-TR" sz="3200" kern="1200" dirty="0" smtClean="0">
                <a:solidFill>
                  <a:schemeClr val="tx1"/>
                </a:solidFill>
                <a:latin typeface="+mn-lt"/>
                <a:ea typeface="+mn-ea"/>
                <a:cs typeface="+mn-cs"/>
              </a:rPr>
              <a:t>. </a:t>
            </a:r>
          </a:p>
          <a:p>
            <a:r>
              <a:rPr lang="tr-TR" sz="3200" kern="1200" dirty="0" smtClean="0">
                <a:solidFill>
                  <a:schemeClr val="tx1"/>
                </a:solidFill>
                <a:latin typeface="+mn-lt"/>
                <a:ea typeface="+mn-ea"/>
                <a:cs typeface="+mn-cs"/>
              </a:rPr>
              <a:t>Sermaye şirketlerinde alacaklılar ortakların malvarlığına başvuramaz. Ortakların şirket borçlarından dolayı kişisel sorumluluğu yoktur. </a:t>
            </a:r>
          </a:p>
          <a:p>
            <a:r>
              <a:rPr lang="tr-TR" sz="3200" kern="1200" dirty="0" smtClean="0">
                <a:solidFill>
                  <a:schemeClr val="tx1"/>
                </a:solidFill>
                <a:latin typeface="+mn-lt"/>
                <a:ea typeface="+mn-ea"/>
                <a:cs typeface="+mn-cs"/>
              </a:rPr>
              <a:t>Sermaye şirketlerinde ortakların hak ve borçları şirkete getirmeyi taahhüt ettikleri sermayeye göre belirlenir. Ortak ne kadar çok sermaye taahhüt etmişse, elde edilen kardan o derece fazla talep etme ve aynı zamanda oy hakkının fazla olmasına bağlı olarak şirketin yönetimine katılma imkânı elde eder. </a:t>
            </a:r>
          </a:p>
          <a:p>
            <a:r>
              <a:rPr lang="tr-TR" sz="3200" kern="1200" dirty="0" smtClean="0">
                <a:solidFill>
                  <a:schemeClr val="tx1"/>
                </a:solidFill>
                <a:latin typeface="+mn-lt"/>
                <a:ea typeface="+mn-ea"/>
                <a:cs typeface="+mn-cs"/>
              </a:rPr>
              <a:t>Sermaye şirketlerinde yönetim ve temsil organlara bırakılmıştır. Ortakların ölümü, fiil ehliyetini kaybetmesi veya iflası kural olarak şirketin devamını veya varlığını etkilemez. </a:t>
            </a:r>
            <a:endParaRPr lang="tr-TR"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Sınırlı Sorumluluk Getiren Şirketler</a:t>
            </a:r>
            <a:endParaRPr lang="tr-TR" dirty="0"/>
          </a:p>
        </p:txBody>
      </p:sp>
      <p:sp>
        <p:nvSpPr>
          <p:cNvPr id="3" name="2 İçerik Yer Tutucusu"/>
          <p:cNvSpPr>
            <a:spLocks noGrp="1"/>
          </p:cNvSpPr>
          <p:nvPr>
            <p:ph idx="1"/>
          </p:nvPr>
        </p:nvSpPr>
        <p:spPr/>
        <p:txBody>
          <a:bodyPr>
            <a:normAutofit fontScale="62500" lnSpcReduction="20000"/>
          </a:bodyPr>
          <a:lstStyle/>
          <a:p>
            <a:r>
              <a:rPr lang="tr-TR" sz="3200" kern="1200" smtClean="0">
                <a:solidFill>
                  <a:schemeClr val="tx1"/>
                </a:solidFill>
                <a:latin typeface="+mn-lt"/>
                <a:ea typeface="+mn-ea"/>
                <a:cs typeface="+mn-cs"/>
              </a:rPr>
              <a:t>Anonim, limited ve kooperatif şirketlerde sınırlı sorumluluk esası geçerlidir. Komandit şirketlerde ise komanditer ortak sınırlı sorumluluk yüklenmiştir. </a:t>
            </a:r>
          </a:p>
          <a:p>
            <a:r>
              <a:rPr lang="tr-TR" sz="3200" kern="1200" smtClean="0">
                <a:solidFill>
                  <a:schemeClr val="tx1"/>
                </a:solidFill>
                <a:latin typeface="+mn-lt"/>
                <a:ea typeface="+mn-ea"/>
                <a:cs typeface="+mn-cs"/>
              </a:rPr>
              <a:t>Sınırlı sorumluluk esasına göre, ortaklar şirkete koymayı taahhüt ettikleri sermayeden yerine getirmedikleri oranında sorumluluk taşırlar. Şayet ortak şirkete getirmeyi taahhüt etmiş olduğu sermayeyi yerine getirmişse, herhangi bir sorumluluğu kalmamıştır. Eğer ortak sermaye borcunun bir kısmını ödemiş bir kısmını ödememişse ödemediği miktarda sorumlu olur. </a:t>
            </a:r>
          </a:p>
          <a:p>
            <a:r>
              <a:rPr lang="tr-TR" sz="3200" kern="1200" smtClean="0">
                <a:solidFill>
                  <a:schemeClr val="tx1"/>
                </a:solidFill>
                <a:latin typeface="+mn-lt"/>
                <a:ea typeface="+mn-ea"/>
                <a:cs typeface="+mn-cs"/>
              </a:rPr>
              <a:t>Bu şirketlerden anonim ve limited şirkette, şirket alacaklılarının doğrudan ortaklara başvurma imkânı bulunmamaktadır. Bu şirketlerde sermaye koyma borcunun yerine getirilmesi, ancak şirket tarafından istenebilir. Buna karşılık komandit şirkette şirket alacaklılarının komanditerlere doğrudan başvurma imkânı bulunmaktadır. Kooperatif şirkette şirket alacaklılarının ortaklara başvurması kural olarak mümkün değilse de, ortakların sorumluluğu konusunda ana sözleşmeyle farklı düzenleme getirilmesi de mümkündür. </a:t>
            </a:r>
            <a:endParaRPr lang="tr-T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Sınırsız Sorumluluk Getiren Şirketler</a:t>
            </a:r>
            <a:endParaRPr lang="tr-TR" dirty="0"/>
          </a:p>
        </p:txBody>
      </p:sp>
      <p:sp>
        <p:nvSpPr>
          <p:cNvPr id="3" name="2 İçerik Yer Tutucusu"/>
          <p:cNvSpPr>
            <a:spLocks noGrp="1"/>
          </p:cNvSpPr>
          <p:nvPr>
            <p:ph idx="1"/>
          </p:nvPr>
        </p:nvSpPr>
        <p:spPr/>
        <p:txBody>
          <a:bodyPr>
            <a:normAutofit fontScale="55000" lnSpcReduction="20000"/>
          </a:bodyPr>
          <a:lstStyle/>
          <a:p>
            <a:r>
              <a:rPr lang="tr-TR" sz="3200" kern="1200" dirty="0" smtClean="0">
                <a:solidFill>
                  <a:schemeClr val="tx1"/>
                </a:solidFill>
                <a:latin typeface="+mn-lt"/>
                <a:ea typeface="+mn-ea"/>
                <a:cs typeface="+mn-cs"/>
              </a:rPr>
              <a:t>Şahıs şirketlerinde şirket borçlarından dolayı sınırsız sorumluluk esası geçerlidir. Dolayısıyla adi, </a:t>
            </a:r>
            <a:r>
              <a:rPr lang="tr-TR" sz="3200" kern="1200" dirty="0" err="1" smtClean="0">
                <a:solidFill>
                  <a:schemeClr val="tx1"/>
                </a:solidFill>
                <a:latin typeface="+mn-lt"/>
                <a:ea typeface="+mn-ea"/>
                <a:cs typeface="+mn-cs"/>
              </a:rPr>
              <a:t>kollektif</a:t>
            </a:r>
            <a:r>
              <a:rPr lang="tr-TR" sz="3200" kern="1200" dirty="0" smtClean="0">
                <a:solidFill>
                  <a:schemeClr val="tx1"/>
                </a:solidFill>
                <a:latin typeface="+mn-lt"/>
                <a:ea typeface="+mn-ea"/>
                <a:cs typeface="+mn-cs"/>
              </a:rPr>
              <a:t> ve komandit şirketlerde (yalnızca komandite ortak) bu sorumluluk şekli geçerlidir. Adi ve </a:t>
            </a:r>
            <a:r>
              <a:rPr lang="tr-TR" sz="3200" kern="1200" dirty="0" err="1" smtClean="0">
                <a:solidFill>
                  <a:schemeClr val="tx1"/>
                </a:solidFill>
                <a:latin typeface="+mn-lt"/>
                <a:ea typeface="+mn-ea"/>
                <a:cs typeface="+mn-cs"/>
              </a:rPr>
              <a:t>kollektif</a:t>
            </a:r>
            <a:r>
              <a:rPr lang="tr-TR" sz="3200" kern="1200" dirty="0" smtClean="0">
                <a:solidFill>
                  <a:schemeClr val="tx1"/>
                </a:solidFill>
                <a:latin typeface="+mn-lt"/>
                <a:ea typeface="+mn-ea"/>
                <a:cs typeface="+mn-cs"/>
              </a:rPr>
              <a:t> şirkette tüm ortaklar, komandit şirketlerde komandite ortak, şirket borçlarından dolayı alacaklılara karşı tüm malvarlığı ile sorumludur. Ortakların getirdiği sermayenin niteliği ve miktarı bu konuda önemli değildir (sınırsız sorumluluk). Komandit şirketlerde komanditer ortağın sorumluluğu taahhüt etmiş olduğu sermaye miktarı ile sınırlıdır. </a:t>
            </a:r>
          </a:p>
          <a:p>
            <a:r>
              <a:rPr lang="tr-TR" sz="3200" kern="1200" dirty="0" smtClean="0">
                <a:solidFill>
                  <a:schemeClr val="tx1"/>
                </a:solidFill>
                <a:latin typeface="+mn-lt"/>
                <a:ea typeface="+mn-ea"/>
                <a:cs typeface="+mn-cs"/>
              </a:rPr>
              <a:t>Adi şirketlerde alacaklılar, şirketin borçlarından dolayı ortakların malvarlığına doğrudan doğruya başvurabilirler. Çünkü bu şirkette ortaklar birinci derecede sorumludurlar. </a:t>
            </a:r>
          </a:p>
          <a:p>
            <a:r>
              <a:rPr lang="tr-TR" sz="3200" kern="1200" dirty="0" err="1" smtClean="0">
                <a:solidFill>
                  <a:schemeClr val="tx1"/>
                </a:solidFill>
                <a:latin typeface="+mn-lt"/>
                <a:ea typeface="+mn-ea"/>
                <a:cs typeface="+mn-cs"/>
              </a:rPr>
              <a:t>Kollektif</a:t>
            </a:r>
            <a:r>
              <a:rPr lang="tr-TR" sz="3200" kern="1200" dirty="0" smtClean="0">
                <a:solidFill>
                  <a:schemeClr val="tx1"/>
                </a:solidFill>
                <a:latin typeface="+mn-lt"/>
                <a:ea typeface="+mn-ea"/>
                <a:cs typeface="+mn-cs"/>
              </a:rPr>
              <a:t> şirkette ortakların ve komandit şirkette komandite ortağın malvarlığına doğrudan doğruya başvurulması mümkün değildir. Şirket borcu için ilk önce şirket malvarlığına müracaat edilmesi ve alacağın şirket tüzel kişiliğinin malvarlığından tahsil edilmeye çalışması gerekir. Eğer alacak şirket malvarlığından elde edilemezse, ancak ondan sonra ortakların malvarlığına müracaat edebilirler. Buna ortakların ikinci derecede sorumluluğu adı verilir. </a:t>
            </a:r>
          </a:p>
          <a:p>
            <a:endParaRPr lang="tr-TR"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z="3200" b="1" kern="1200" dirty="0" smtClean="0">
                <a:solidFill>
                  <a:schemeClr val="tx1"/>
                </a:solidFill>
                <a:latin typeface="+mn-lt"/>
                <a:ea typeface="+mn-ea"/>
                <a:cs typeface="+mn-cs"/>
              </a:rPr>
              <a:t>Adi Şirket</a:t>
            </a:r>
            <a:endParaRPr lang="tr-TR" dirty="0"/>
          </a:p>
        </p:txBody>
      </p:sp>
      <p:sp>
        <p:nvSpPr>
          <p:cNvPr id="3" name="2 İçerik Yer Tutucusu"/>
          <p:cNvSpPr>
            <a:spLocks noGrp="1"/>
          </p:cNvSpPr>
          <p:nvPr>
            <p:ph idx="1"/>
          </p:nvPr>
        </p:nvSpPr>
        <p:spPr/>
        <p:txBody>
          <a:bodyPr>
            <a:normAutofit/>
          </a:bodyPr>
          <a:lstStyle/>
          <a:p>
            <a:r>
              <a:rPr lang="tr-TR" sz="3200" kern="1200" smtClean="0">
                <a:solidFill>
                  <a:schemeClr val="tx1"/>
                </a:solidFill>
                <a:latin typeface="+mn-lt"/>
                <a:ea typeface="+mn-ea"/>
                <a:cs typeface="+mn-cs"/>
              </a:rPr>
              <a:t>TBK md. 620, f. 1’den hareketle adi şirket, iki veya daha fazla kişinin herhangi bir şekle tabi olmayan bir sözleşme temelinde ortak bir amaca ulaşmak için mal veya emeğini bir araya getirmeleriyle oluşan ortaklıktır. </a:t>
            </a:r>
            <a:endParaRPr lang="tr-TR" smtClean="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Ortaklar</a:t>
            </a:r>
            <a:endParaRPr lang="tr-TR" dirty="0"/>
          </a:p>
        </p:txBody>
      </p:sp>
      <p:sp>
        <p:nvSpPr>
          <p:cNvPr id="3" name="2 İçerik Yer Tutucusu"/>
          <p:cNvSpPr>
            <a:spLocks noGrp="1"/>
          </p:cNvSpPr>
          <p:nvPr>
            <p:ph idx="1"/>
          </p:nvPr>
        </p:nvSpPr>
        <p:spPr/>
        <p:txBody>
          <a:bodyPr>
            <a:normAutofit fontScale="92500" lnSpcReduction="20000"/>
          </a:bodyPr>
          <a:lstStyle/>
          <a:p>
            <a:r>
              <a:rPr lang="tr-TR" sz="3200" kern="1200" dirty="0" smtClean="0">
                <a:solidFill>
                  <a:schemeClr val="tx1"/>
                </a:solidFill>
                <a:latin typeface="+mn-lt"/>
                <a:ea typeface="+mn-ea"/>
                <a:cs typeface="+mn-cs"/>
              </a:rPr>
              <a:t>Adi şirket en az iki kişi ile kurulur. Ortaklar gerçek kişi veya tüzel kişi olabilir. Gerçek kişilerin tam ehliyetli olması gerekir. Şayet tam ehliyetli değillerse, yasal temsilcilerinin izni gerekir. </a:t>
            </a:r>
          </a:p>
          <a:p>
            <a:r>
              <a:rPr lang="tr-TR" sz="3200" kern="1200" dirty="0" smtClean="0">
                <a:solidFill>
                  <a:schemeClr val="tx1"/>
                </a:solidFill>
                <a:latin typeface="+mn-lt"/>
                <a:ea typeface="+mn-ea"/>
                <a:cs typeface="+mn-cs"/>
              </a:rPr>
              <a:t>Adi şirkette ortak sayısının üst sınırı yoktur. Dolayısıyla, çok sayıda kişi adi şirkete ortak olabilir. Ancak adi şirket şahıs ortaklığı olduğu için ortaklık ilişkisinin tesisi ve ortaklığın işleyişi karşılıklı güvene dayanmaktadır. Bu nedenle uygulamada ortak sayısı üç veya dördü pek de aşmaz. </a:t>
            </a:r>
            <a:endParaRPr lang="tr-TR"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Sözleşme</a:t>
            </a:r>
            <a:endParaRPr lang="tr-TR" dirty="0"/>
          </a:p>
        </p:txBody>
      </p:sp>
      <p:sp>
        <p:nvSpPr>
          <p:cNvPr id="3" name="2 İçerik Yer Tutucusu"/>
          <p:cNvSpPr>
            <a:spLocks noGrp="1"/>
          </p:cNvSpPr>
          <p:nvPr>
            <p:ph idx="1"/>
          </p:nvPr>
        </p:nvSpPr>
        <p:spPr/>
        <p:txBody>
          <a:bodyPr/>
          <a:lstStyle/>
          <a:p>
            <a:r>
              <a:rPr lang="tr-TR" sz="3200" kern="1200" smtClean="0">
                <a:solidFill>
                  <a:schemeClr val="tx1"/>
                </a:solidFill>
                <a:latin typeface="+mn-lt"/>
                <a:ea typeface="+mn-ea"/>
                <a:cs typeface="+mn-cs"/>
              </a:rPr>
              <a:t>Adi şirket şekle tabi olmayan bir sözleşme ile kurulur. Buna göre sözleşme sözlü veya yazılı şekilde yapılabilir. Kanun bu konuda belirli şekil şartı öngörmemiştir. Ancak şirkete taşınmaz veya motorlu taşıt gibi devri şekle tabi bir ayın sermaye olarak konuluyorsa resmi yazılı şekil gerekebilir.</a:t>
            </a:r>
            <a:endParaRPr lang="tr-T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Şirket Kavramı ve Tanımı</a:t>
            </a:r>
            <a:endParaRPr lang="tr-TR" dirty="0"/>
          </a:p>
        </p:txBody>
      </p:sp>
      <p:sp>
        <p:nvSpPr>
          <p:cNvPr id="3" name="2 İçerik Yer Tutucusu"/>
          <p:cNvSpPr>
            <a:spLocks noGrp="1"/>
          </p:cNvSpPr>
          <p:nvPr>
            <p:ph idx="1"/>
          </p:nvPr>
        </p:nvSpPr>
        <p:spPr/>
        <p:txBody>
          <a:bodyPr>
            <a:normAutofit fontScale="85000" lnSpcReduction="10000"/>
          </a:bodyPr>
          <a:lstStyle/>
          <a:p>
            <a:r>
              <a:rPr lang="tr-TR" sz="3200" kern="1200" dirty="0" smtClean="0">
                <a:solidFill>
                  <a:schemeClr val="tx1"/>
                </a:solidFill>
                <a:latin typeface="+mn-lt"/>
                <a:ea typeface="+mn-ea"/>
                <a:cs typeface="+mn-cs"/>
              </a:rPr>
              <a:t>Şirket, dernek ve vakıf, amaçlı ve iradi bir birleşimi, yani insanların belli bir gayeyle ve sürekli olarak bir araya gelmelerini ifade eder. Şirkette amaç iktisadidir. Şirket, şahısların kazanç elde edip bunu aralarında paylaşma amaçlı birleşimini ifade etmektedir. Dernek ve vakıflar ticari olmayan amaçlarla kurulurlar.</a:t>
            </a:r>
          </a:p>
          <a:p>
            <a:r>
              <a:rPr lang="tr-TR" sz="3200" kern="1200" dirty="0" smtClean="0">
                <a:solidFill>
                  <a:schemeClr val="tx1"/>
                </a:solidFill>
                <a:latin typeface="+mn-lt"/>
                <a:ea typeface="+mn-ea"/>
                <a:cs typeface="+mn-cs"/>
              </a:rPr>
              <a:t>Bir tanım vermek gerekirse “şirket, iki veya daha fazla kişinin mal veya emeklerini belli bir amaçla birleştirmek suretiyle oluşturdukları ortaklıktır”. Şirketin tanımında beş unsura yer verilir. Bu unsurlar “kişi, sözleşme, sermaye, amaç ve ortak çalışma iradesidir”. </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Sermaye</a:t>
            </a:r>
            <a:endParaRPr lang="tr-TR" dirty="0"/>
          </a:p>
        </p:txBody>
      </p:sp>
      <p:sp>
        <p:nvSpPr>
          <p:cNvPr id="3" name="2 İçerik Yer Tutucusu"/>
          <p:cNvSpPr>
            <a:spLocks noGrp="1"/>
          </p:cNvSpPr>
          <p:nvPr>
            <p:ph idx="1"/>
          </p:nvPr>
        </p:nvSpPr>
        <p:spPr/>
        <p:txBody>
          <a:bodyPr>
            <a:normAutofit fontScale="92500" lnSpcReduction="20000"/>
          </a:bodyPr>
          <a:lstStyle/>
          <a:p>
            <a:r>
              <a:rPr lang="tr-TR" sz="3200" kern="1200" dirty="0" smtClean="0">
                <a:solidFill>
                  <a:schemeClr val="tx1"/>
                </a:solidFill>
                <a:latin typeface="+mn-lt"/>
                <a:ea typeface="+mn-ea"/>
                <a:cs typeface="+mn-cs"/>
              </a:rPr>
              <a:t>Adi şirkete ortaklar mal veya emeğini sermaye olarak getirirler. Sermayenin niteliği konusunda adi şirketlerde bir sınırlama yoktur. Ortakların hangi miktar veya oranda sermaye getireceği sözleşmede belirtilmemişse her bir ortak eşit miktarda sermaye getirmelidir (BK md. 621, f. 2). </a:t>
            </a:r>
          </a:p>
          <a:p>
            <a:r>
              <a:rPr lang="tr-TR" sz="3200" kern="1200" dirty="0" smtClean="0">
                <a:solidFill>
                  <a:schemeClr val="tx1"/>
                </a:solidFill>
                <a:latin typeface="+mn-lt"/>
                <a:ea typeface="+mn-ea"/>
                <a:cs typeface="+mn-cs"/>
              </a:rPr>
              <a:t>Ortaklar şirkete koydukları malvarlığı değerleri üzerinde, tek başlarına sahip oldukları mülkiyet gibi hakları yitirirler ve sermaye olarak konulan varlıklar tüm ortaklara ait olur. Bu elbirliği ortaklığıdır.</a:t>
            </a:r>
            <a:endParaRPr lang="tr-TR"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Amaç ve Konu</a:t>
            </a:r>
            <a:endParaRPr lang="tr-TR" dirty="0"/>
          </a:p>
        </p:txBody>
      </p:sp>
      <p:sp>
        <p:nvSpPr>
          <p:cNvPr id="3" name="2 İçerik Yer Tutucusu"/>
          <p:cNvSpPr>
            <a:spLocks noGrp="1"/>
          </p:cNvSpPr>
          <p:nvPr>
            <p:ph idx="1"/>
          </p:nvPr>
        </p:nvSpPr>
        <p:spPr/>
        <p:txBody>
          <a:bodyPr/>
          <a:lstStyle/>
          <a:p>
            <a:r>
              <a:rPr lang="tr-TR" sz="3200" kern="1200" smtClean="0">
                <a:solidFill>
                  <a:schemeClr val="tx1"/>
                </a:solidFill>
                <a:latin typeface="+mn-lt"/>
                <a:ea typeface="+mn-ea"/>
                <a:cs typeface="+mn-cs"/>
              </a:rPr>
              <a:t>TBK, adi şirketin ortak bir amaca ulaşmak için kurulacağından bahsetmektedir (md. 620). Adi şirket bir ortaklık olduğu için bu amaç her zaman iktisadidir. </a:t>
            </a:r>
            <a:endParaRPr lang="tr-T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Ortak Çalışma İradesi</a:t>
            </a:r>
            <a:endParaRPr lang="tr-TR" dirty="0"/>
          </a:p>
        </p:txBody>
      </p:sp>
      <p:sp>
        <p:nvSpPr>
          <p:cNvPr id="3" name="2 İçerik Yer Tutucusu"/>
          <p:cNvSpPr>
            <a:spLocks noGrp="1"/>
          </p:cNvSpPr>
          <p:nvPr>
            <p:ph idx="1"/>
          </p:nvPr>
        </p:nvSpPr>
        <p:spPr/>
        <p:txBody>
          <a:bodyPr/>
          <a:lstStyle/>
          <a:p>
            <a:r>
              <a:rPr lang="tr-TR" sz="3200" kern="1200" smtClean="0">
                <a:solidFill>
                  <a:schemeClr val="tx1"/>
                </a:solidFill>
                <a:latin typeface="+mn-lt"/>
                <a:ea typeface="+mn-ea"/>
                <a:cs typeface="+mn-cs"/>
              </a:rPr>
              <a:t>Bu unsur ortak amaç uğruna birlikte çabadır (Affectio Societatis). Buna göre ortaklar ortak amacın gerçekleşmesi uğruna güçleri oranında belli bir çaba, gayret ve çalışmalarını ortaya koymalıdırlar. Bunun sonucu ortaklar şirketle rekabet yapamazlar ve şirkete karşı sadakatli davranmalıdırlar. </a:t>
            </a:r>
            <a:endParaRPr lang="tr-T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Adi Şirketin Kuruluşu</a:t>
            </a:r>
            <a:endParaRPr lang="tr-TR" dirty="0"/>
          </a:p>
        </p:txBody>
      </p:sp>
      <p:sp>
        <p:nvSpPr>
          <p:cNvPr id="3" name="2 İçerik Yer Tutucusu"/>
          <p:cNvSpPr>
            <a:spLocks noGrp="1"/>
          </p:cNvSpPr>
          <p:nvPr>
            <p:ph idx="1"/>
          </p:nvPr>
        </p:nvSpPr>
        <p:spPr/>
        <p:txBody>
          <a:bodyPr>
            <a:normAutofit fontScale="62500" lnSpcReduction="20000"/>
          </a:bodyPr>
          <a:lstStyle/>
          <a:p>
            <a:r>
              <a:rPr lang="tr-TR" sz="3200" kern="1200" smtClean="0">
                <a:solidFill>
                  <a:schemeClr val="tx1"/>
                </a:solidFill>
                <a:latin typeface="+mn-lt"/>
                <a:ea typeface="+mn-ea"/>
                <a:cs typeface="+mn-cs"/>
              </a:rPr>
              <a:t>Adi şirketin kuruluşu herhangi bir şekle tabi değildir. Kurucular adi şirketi ister sözlü ister yazılı bir sözleşmeyle kurabilirler. Adi şirketin kuruluşu sonucunda herhangi bir tüzel kişilik ortaya çıkmaz. </a:t>
            </a:r>
          </a:p>
          <a:p>
            <a:r>
              <a:rPr lang="tr-TR" sz="3200" kern="1200" smtClean="0">
                <a:solidFill>
                  <a:schemeClr val="tx1"/>
                </a:solidFill>
                <a:latin typeface="+mn-lt"/>
                <a:ea typeface="+mn-ea"/>
                <a:cs typeface="+mn-cs"/>
              </a:rPr>
              <a:t>Adi şirket tüzel kişi olmadığı için hak ve borçların sahibi olamaz; ortaklar hak ve borç sahibidir. Adi şirketin hak ve fiil ehliyeti yoktur. </a:t>
            </a:r>
          </a:p>
          <a:p>
            <a:r>
              <a:rPr lang="tr-TR" sz="3200" kern="1200" smtClean="0">
                <a:solidFill>
                  <a:schemeClr val="tx1"/>
                </a:solidFill>
                <a:latin typeface="+mn-lt"/>
                <a:ea typeface="+mn-ea"/>
                <a:cs typeface="+mn-cs"/>
              </a:rPr>
              <a:t>Sermaye olarak getirilen değerler ve sonradan elde edilenler ortakların elbirliği mülkiyetinde (hak sahipliğinde) kalır. Şirket mallarına hiçbir ortak tek başına sahip değil, birlikte sahiptirler. Şirket malları üzerindeki tasarruf işlemleri bakımından ortaklar birlikte hareket etmek zorundadırlar. </a:t>
            </a:r>
          </a:p>
          <a:p>
            <a:r>
              <a:rPr lang="tr-TR" sz="3200" kern="1200" smtClean="0">
                <a:solidFill>
                  <a:schemeClr val="tx1"/>
                </a:solidFill>
                <a:latin typeface="+mn-lt"/>
                <a:ea typeface="+mn-ea"/>
                <a:cs typeface="+mn-cs"/>
              </a:rPr>
              <a:t>Adi şirket ticari işletme işletmek için kurulursa ticaret unvanı taşıyıp taşımayacağı doktrinde tartışmalıdır. </a:t>
            </a:r>
          </a:p>
          <a:p>
            <a:r>
              <a:rPr lang="tr-TR" sz="3200" kern="1200" smtClean="0">
                <a:solidFill>
                  <a:schemeClr val="tx1"/>
                </a:solidFill>
                <a:latin typeface="+mn-lt"/>
                <a:ea typeface="+mn-ea"/>
                <a:cs typeface="+mn-cs"/>
              </a:rPr>
              <a:t>Ticari işletme işleten adi şirketlerde her bir ortak tacir sıfatını kazanır (TTK md. 12, f. 1) ve bunlar adına ticari işletmenin ticaret siciline kaydı gerekir. Adi şirketin kendisi iflasa tabi değildir, şirket borçlarından dolayı ortaklar ayrı ayrı iflasa tabidir (TTK md. 18 f. 1). </a:t>
            </a:r>
            <a:endParaRPr lang="tr-T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Şirketin Yönetimi</a:t>
            </a:r>
            <a:endParaRPr lang="tr-TR" dirty="0"/>
          </a:p>
        </p:txBody>
      </p:sp>
      <p:sp>
        <p:nvSpPr>
          <p:cNvPr id="3" name="2 İçerik Yer Tutucusu"/>
          <p:cNvSpPr>
            <a:spLocks noGrp="1"/>
          </p:cNvSpPr>
          <p:nvPr>
            <p:ph idx="1"/>
          </p:nvPr>
        </p:nvSpPr>
        <p:spPr/>
        <p:txBody>
          <a:bodyPr>
            <a:normAutofit fontScale="85000" lnSpcReduction="20000"/>
          </a:bodyPr>
          <a:lstStyle/>
          <a:p>
            <a:r>
              <a:rPr lang="tr-TR" sz="3200" kern="1200" dirty="0" smtClean="0">
                <a:solidFill>
                  <a:schemeClr val="tx1"/>
                </a:solidFill>
                <a:latin typeface="+mn-lt"/>
                <a:ea typeface="+mn-ea"/>
                <a:cs typeface="+mn-cs"/>
              </a:rPr>
              <a:t>Adi şirkette şirketi yönetmek her bir ortak için hem hak hem görevdir. Kural olarak her bir ortak şirket işlerinin görülmesi bakımından yöneticidir (BK md. 625, f. 1). Yönetim görevi ortaklık sözleşmesi veya ortaklar arasında alınacak bir kararla ortaklardan bir ya da birkaçına veya dışarıdan birisine verilebilir. </a:t>
            </a:r>
          </a:p>
          <a:p>
            <a:r>
              <a:rPr lang="tr-TR" sz="3200" kern="1200" dirty="0" smtClean="0">
                <a:solidFill>
                  <a:schemeClr val="tx1"/>
                </a:solidFill>
                <a:latin typeface="+mn-lt"/>
                <a:ea typeface="+mn-ea"/>
                <a:cs typeface="+mn-cs"/>
              </a:rPr>
              <a:t>Yönetici olağan işleri tek başına yapabilir. Olağan işler şirketin </a:t>
            </a:r>
            <a:r>
              <a:rPr lang="tr-TR" sz="3200" kern="1200" dirty="0" err="1" smtClean="0">
                <a:solidFill>
                  <a:schemeClr val="tx1"/>
                </a:solidFill>
                <a:latin typeface="+mn-lt"/>
                <a:ea typeface="+mn-ea"/>
                <a:cs typeface="+mn-cs"/>
              </a:rPr>
              <a:t>mutad</a:t>
            </a:r>
            <a:r>
              <a:rPr lang="tr-TR" sz="3200" kern="1200" dirty="0" smtClean="0">
                <a:solidFill>
                  <a:schemeClr val="tx1"/>
                </a:solidFill>
                <a:latin typeface="+mn-lt"/>
                <a:ea typeface="+mn-ea"/>
                <a:cs typeface="+mn-cs"/>
              </a:rPr>
              <a:t> (günlük, rutin) işleridir. Olağanüstü işlerinin görülmesinde ise yönetici olsun ya da olmasın tüm ortakların katılımı gerekir. Gecikmesinde sakınca olan hallerde yönetici ortaklardan her biri yetkilidir (BK md. 625, f. 3).</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Şirketin Yönetimi</a:t>
            </a:r>
            <a:endParaRPr lang="tr-TR" dirty="0"/>
          </a:p>
        </p:txBody>
      </p:sp>
      <p:sp>
        <p:nvSpPr>
          <p:cNvPr id="3" name="2 İçerik Yer Tutucusu"/>
          <p:cNvSpPr>
            <a:spLocks noGrp="1"/>
          </p:cNvSpPr>
          <p:nvPr>
            <p:ph idx="1"/>
          </p:nvPr>
        </p:nvSpPr>
        <p:spPr/>
        <p:txBody>
          <a:bodyPr>
            <a:normAutofit fontScale="92500"/>
          </a:bodyPr>
          <a:lstStyle/>
          <a:p>
            <a:r>
              <a:rPr lang="tr-TR" sz="3200" kern="1200" dirty="0" smtClean="0">
                <a:solidFill>
                  <a:schemeClr val="tx1"/>
                </a:solidFill>
                <a:latin typeface="+mn-lt"/>
                <a:ea typeface="+mn-ea"/>
                <a:cs typeface="+mn-cs"/>
              </a:rPr>
              <a:t> Ortaklık sözleşmesiyle ortaklardan birine verilen yönetim yetkisi, haklı bir sebep olmaksızın, diğer ortaklarca kaldırılamaz ve sınırlanamaz. </a:t>
            </a:r>
          </a:p>
          <a:p>
            <a:r>
              <a:rPr lang="tr-TR" sz="3200" kern="1200" dirty="0" smtClean="0">
                <a:solidFill>
                  <a:schemeClr val="tx1"/>
                </a:solidFill>
                <a:latin typeface="+mn-lt"/>
                <a:ea typeface="+mn-ea"/>
                <a:cs typeface="+mn-cs"/>
              </a:rPr>
              <a:t>Adi şirkette yönetici ortağın diğer yönetici ortağın yaptığı işleme itiraz hakkı vardır. Yönetici olmayan ortağın itiraz hakkı bulunmaz. İtiraz hakkının kullanılmasıyla birlikte itiraz eden diğer yönetici ortak ya da ortakların yapacağı işlemleri engelleyebilir (TTK md. 625, f. 2). </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Şirketin Yönetimi</a:t>
            </a:r>
            <a:endParaRPr lang="tr-TR" dirty="0"/>
          </a:p>
        </p:txBody>
      </p:sp>
      <p:sp>
        <p:nvSpPr>
          <p:cNvPr id="3" name="2 İçerik Yer Tutucusu"/>
          <p:cNvSpPr>
            <a:spLocks noGrp="1"/>
          </p:cNvSpPr>
          <p:nvPr>
            <p:ph idx="1"/>
          </p:nvPr>
        </p:nvSpPr>
        <p:spPr/>
        <p:txBody>
          <a:bodyPr>
            <a:normAutofit lnSpcReduction="10000"/>
          </a:bodyPr>
          <a:lstStyle/>
          <a:p>
            <a:r>
              <a:rPr lang="tr-TR" sz="3200" kern="1200" dirty="0" smtClean="0">
                <a:solidFill>
                  <a:schemeClr val="tx1"/>
                </a:solidFill>
                <a:latin typeface="+mn-lt"/>
                <a:ea typeface="+mn-ea"/>
                <a:cs typeface="+mn-cs"/>
              </a:rPr>
              <a:t>İtiraza rağmen işlemi gerçekleştiren yönetici ortak iç ilişkide diğer ortaklara karşı sorumlu hale gelir. İşlemin tarafı olan üçüncü kişi </a:t>
            </a:r>
            <a:r>
              <a:rPr lang="tr-TR" sz="3200" kern="1200" dirty="0" err="1" smtClean="0">
                <a:solidFill>
                  <a:schemeClr val="tx1"/>
                </a:solidFill>
                <a:latin typeface="+mn-lt"/>
                <a:ea typeface="+mn-ea"/>
                <a:cs typeface="+mn-cs"/>
              </a:rPr>
              <a:t>iyiniyetliyle</a:t>
            </a:r>
            <a:r>
              <a:rPr lang="tr-TR" sz="3200" kern="1200" dirty="0" smtClean="0">
                <a:solidFill>
                  <a:schemeClr val="tx1"/>
                </a:solidFill>
                <a:latin typeface="+mn-lt"/>
                <a:ea typeface="+mn-ea"/>
                <a:cs typeface="+mn-cs"/>
              </a:rPr>
              <a:t> yapılan işlem geçerli olur. </a:t>
            </a:r>
          </a:p>
          <a:p>
            <a:r>
              <a:rPr lang="tr-TR" sz="3200" kern="1200" dirty="0" smtClean="0">
                <a:solidFill>
                  <a:schemeClr val="tx1"/>
                </a:solidFill>
                <a:latin typeface="+mn-lt"/>
                <a:ea typeface="+mn-ea"/>
                <a:cs typeface="+mn-cs"/>
              </a:rPr>
              <a:t>Yönetici ortaklar şirket işlerini görürken dikkatli ve özenli olmak zorundadırlar. Gösterilecek özenin ölçüsü şirket işlerini görmede bir ücret alınıp alınmadığına göre değişmektedir (TBK md. 628). </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Şirketin Yönetimi</a:t>
            </a:r>
            <a:endParaRPr lang="tr-TR" dirty="0"/>
          </a:p>
        </p:txBody>
      </p:sp>
      <p:sp>
        <p:nvSpPr>
          <p:cNvPr id="3" name="2 İçerik Yer Tutucusu"/>
          <p:cNvSpPr>
            <a:spLocks noGrp="1"/>
          </p:cNvSpPr>
          <p:nvPr>
            <p:ph idx="1"/>
          </p:nvPr>
        </p:nvSpPr>
        <p:spPr/>
        <p:txBody>
          <a:bodyPr>
            <a:normAutofit fontScale="85000" lnSpcReduction="20000"/>
          </a:bodyPr>
          <a:lstStyle/>
          <a:p>
            <a:r>
              <a:rPr lang="tr-TR" sz="3200" kern="1200" dirty="0" smtClean="0">
                <a:solidFill>
                  <a:schemeClr val="tx1"/>
                </a:solidFill>
                <a:latin typeface="+mn-lt"/>
                <a:ea typeface="+mn-ea"/>
                <a:cs typeface="+mn-cs"/>
              </a:rPr>
              <a:t>Yönetici ortak gördüğü yönetim işi karşılığı bir ücret almıyorsa kendi işlerini görürken gösterdiği özen ve dikkati sarf etmesi yeterlidir. Buna karşın yönetici ortak gördüğü işleri karşılığında bir ücret alıyorsa bir vekil (TBK md. 506) veya işçi gibi (TBK md. 396, 400) objektif ölçüde bir dikkat ve özeni ortaya koymalıdır (TBK md. 628, f. 3). </a:t>
            </a:r>
          </a:p>
          <a:p>
            <a:r>
              <a:rPr lang="tr-TR" sz="3200" kern="1200" dirty="0" smtClean="0">
                <a:solidFill>
                  <a:schemeClr val="tx1"/>
                </a:solidFill>
                <a:latin typeface="+mn-lt"/>
                <a:ea typeface="+mn-ea"/>
                <a:cs typeface="+mn-cs"/>
              </a:rPr>
              <a:t>Ortaklık ile ilgili kararların nasıl alınacağı, yani toplantı ve karar yeter sayıları şirket sözleşmesinde belirlenir. Eğer sözleşmede bu konuda herhangi bir hüküm yoksa alınacak tüm kararların oybirliği ile olması icap eder (TBK md. 624, f. 1). </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Sermaye Koyma Borcu</a:t>
            </a:r>
            <a:endParaRPr lang="tr-TR" dirty="0"/>
          </a:p>
        </p:txBody>
      </p:sp>
      <p:sp>
        <p:nvSpPr>
          <p:cNvPr id="3" name="2 İçerik Yer Tutucusu"/>
          <p:cNvSpPr>
            <a:spLocks noGrp="1"/>
          </p:cNvSpPr>
          <p:nvPr>
            <p:ph idx="1"/>
          </p:nvPr>
        </p:nvSpPr>
        <p:spPr/>
        <p:txBody>
          <a:bodyPr>
            <a:normAutofit fontScale="77500" lnSpcReduction="20000"/>
          </a:bodyPr>
          <a:lstStyle/>
          <a:p>
            <a:r>
              <a:rPr lang="tr-TR" sz="3200" kern="1200" smtClean="0">
                <a:solidFill>
                  <a:schemeClr val="tx1"/>
                </a:solidFill>
                <a:latin typeface="+mn-lt"/>
                <a:ea typeface="+mn-ea"/>
                <a:cs typeface="+mn-cs"/>
              </a:rPr>
              <a:t>Adi şirkette her bir ortak belli bir sermaye getirmek zorundadır. Parayla ifade edilebilen her şey adi şirkete sermaye olarak konulabilir. Aksine sözleşme hükmü bulunmuyorsa, sermaye payları şirketin amacının gerektirdiği önem ve nitelikte ve birbirine eşit olmalıdır. </a:t>
            </a:r>
          </a:p>
          <a:p>
            <a:r>
              <a:rPr lang="tr-TR" sz="3200" kern="1200" smtClean="0">
                <a:solidFill>
                  <a:schemeClr val="tx1"/>
                </a:solidFill>
                <a:latin typeface="+mn-lt"/>
                <a:ea typeface="+mn-ea"/>
                <a:cs typeface="+mn-cs"/>
              </a:rPr>
              <a:t>Belli bir sermaye koyma bakımından önemli olan her bir ortağın bunu taahhüt etmesidir. Sermaye koyla borcu zamanında ifa edilmezse, diğer ortaklar haklı sebeple şirketin feshini ve ortağın ihracını istemeye yetkilidirler (TBK md. 639). </a:t>
            </a:r>
          </a:p>
          <a:p>
            <a:r>
              <a:rPr lang="tr-TR" sz="3200" kern="1200" smtClean="0">
                <a:solidFill>
                  <a:schemeClr val="tx1"/>
                </a:solidFill>
                <a:latin typeface="+mn-lt"/>
                <a:ea typeface="+mn-ea"/>
                <a:cs typeface="+mn-cs"/>
              </a:rPr>
              <a:t>Ortaklar getirdiği mal veya haklar üzerinde elbirliği şeklinde hak sahibidirler. Ancak sözleşme ile paylı hak sahipliği esası da benimsenebilir. </a:t>
            </a:r>
            <a:endParaRPr lang="tr-T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Kar Hakkı ve Zarara Katılma Borcu</a:t>
            </a:r>
            <a:endParaRPr lang="tr-TR" dirty="0"/>
          </a:p>
        </p:txBody>
      </p:sp>
      <p:sp>
        <p:nvSpPr>
          <p:cNvPr id="3" name="2 İçerik Yer Tutucusu"/>
          <p:cNvSpPr>
            <a:spLocks noGrp="1"/>
          </p:cNvSpPr>
          <p:nvPr>
            <p:ph idx="1"/>
          </p:nvPr>
        </p:nvSpPr>
        <p:spPr/>
        <p:txBody>
          <a:bodyPr>
            <a:normAutofit fontScale="85000" lnSpcReduction="10000"/>
          </a:bodyPr>
          <a:lstStyle/>
          <a:p>
            <a:r>
              <a:rPr lang="tr-TR" sz="3200" kern="1200" dirty="0" smtClean="0">
                <a:solidFill>
                  <a:schemeClr val="tx1"/>
                </a:solidFill>
                <a:latin typeface="+mn-lt"/>
                <a:ea typeface="+mn-ea"/>
                <a:cs typeface="+mn-cs"/>
              </a:rPr>
              <a:t>Adi şirkette tüm ortaklar kar ve zarara katılırlar (TBK md. 622). Karın sadece belli ortaklar arasında dağıtılacağı ya da yalnızca belli ortakların zarara katlanacağına dair ortaklar arası kararlar geçersizdir. </a:t>
            </a:r>
          </a:p>
          <a:p>
            <a:r>
              <a:rPr lang="tr-TR" sz="3200" kern="1200" dirty="0" smtClean="0">
                <a:solidFill>
                  <a:schemeClr val="tx1"/>
                </a:solidFill>
                <a:latin typeface="+mn-lt"/>
                <a:ea typeface="+mn-ea"/>
                <a:cs typeface="+mn-cs"/>
              </a:rPr>
              <a:t>İç ilişkide geçerli olmak üzere, emeğini ortaya koyan ortağın zarardan muaf tutulması mümkündür (BK md. 623, f. 3). Bunun için ortakların bu konuda anlaşmış olmaları gerekir. Emeğini sermaye olarak koymuş ortağın zarardan muafiyetine dair iç ilişkideki anlaşma dış ilişkide şirket alacaklılarını bağlamaz. </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Şirketin Unsurları</a:t>
            </a:r>
            <a:endParaRPr lang="tr-TR" dirty="0"/>
          </a:p>
        </p:txBody>
      </p:sp>
      <p:sp>
        <p:nvSpPr>
          <p:cNvPr id="3" name="2 İçerik Yer Tutucusu"/>
          <p:cNvSpPr>
            <a:spLocks noGrp="1"/>
          </p:cNvSpPr>
          <p:nvPr>
            <p:ph idx="1"/>
          </p:nvPr>
        </p:nvSpPr>
        <p:spPr/>
        <p:txBody>
          <a:bodyPr/>
          <a:lstStyle/>
          <a:p>
            <a:r>
              <a:rPr lang="tr-TR" dirty="0" smtClean="0"/>
              <a:t>Kişi</a:t>
            </a:r>
          </a:p>
          <a:p>
            <a:r>
              <a:rPr lang="tr-TR" dirty="0" smtClean="0"/>
              <a:t>Sermaye</a:t>
            </a:r>
          </a:p>
          <a:p>
            <a:r>
              <a:rPr lang="tr-TR" dirty="0" smtClean="0"/>
              <a:t>Amaç</a:t>
            </a:r>
          </a:p>
          <a:p>
            <a:r>
              <a:rPr lang="tr-TR" dirty="0" smtClean="0"/>
              <a:t>Sözleşme</a:t>
            </a:r>
          </a:p>
          <a:p>
            <a:r>
              <a:rPr lang="tr-TR" dirty="0" smtClean="0"/>
              <a:t>Ortak Çalışma İradesi</a:t>
            </a:r>
            <a:endParaRPr lang="tr-TR"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Kar Hakkı ve Zarara Katılma Borcu</a:t>
            </a:r>
            <a:endParaRPr lang="tr-TR" dirty="0"/>
          </a:p>
        </p:txBody>
      </p:sp>
      <p:sp>
        <p:nvSpPr>
          <p:cNvPr id="3" name="2 İçerik Yer Tutucusu"/>
          <p:cNvSpPr>
            <a:spLocks noGrp="1"/>
          </p:cNvSpPr>
          <p:nvPr>
            <p:ph idx="1"/>
          </p:nvPr>
        </p:nvSpPr>
        <p:spPr/>
        <p:txBody>
          <a:bodyPr>
            <a:normAutofit fontScale="92500" lnSpcReduction="20000"/>
          </a:bodyPr>
          <a:lstStyle/>
          <a:p>
            <a:r>
              <a:rPr lang="tr-TR" sz="3200" kern="1200" dirty="0" smtClean="0">
                <a:solidFill>
                  <a:schemeClr val="tx1"/>
                </a:solidFill>
                <a:latin typeface="+mn-lt"/>
                <a:ea typeface="+mn-ea"/>
                <a:cs typeface="+mn-cs"/>
              </a:rPr>
              <a:t>Kar ve zararın nasıl dağıtılacağına dair sözleşmede bir açıklık yoksa yahut hiçbir hüküm yer almıyorsa; her bir ortak, koydukları sermaye miktarı veya oranına bakılmaksızın eşit miktarda kar ve zarara katılır. Taraflar arasındaki şirket sözleşmesinde kar ve zararın ortaklarca hangi oranda paylaşılacağına dair bir düzenleme varsa bu düzenleme doğrultusunda kar ve zarar dağıtılır. Şirket sözleşmesinde yalnızca karın veya yalnızca zararın nasıl ve ne miktarda dağıtılacağına dair bir hüküm varsa bu oran her ikisi için de geçerli olur. </a:t>
            </a:r>
            <a:endParaRPr lang="tr-TR"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Denetleme Hakkı</a:t>
            </a:r>
            <a:endParaRPr lang="tr-TR" dirty="0"/>
          </a:p>
        </p:txBody>
      </p:sp>
      <p:sp>
        <p:nvSpPr>
          <p:cNvPr id="3" name="2 İçerik Yer Tutucusu"/>
          <p:cNvSpPr>
            <a:spLocks noGrp="1"/>
          </p:cNvSpPr>
          <p:nvPr>
            <p:ph idx="1"/>
          </p:nvPr>
        </p:nvSpPr>
        <p:spPr/>
        <p:txBody>
          <a:bodyPr/>
          <a:lstStyle/>
          <a:p>
            <a:r>
              <a:rPr lang="tr-TR" sz="3200" kern="1200" smtClean="0">
                <a:solidFill>
                  <a:schemeClr val="tx1"/>
                </a:solidFill>
                <a:latin typeface="+mn-lt"/>
                <a:ea typeface="+mn-ea"/>
                <a:cs typeface="+mn-cs"/>
              </a:rPr>
              <a:t>TBK md. 631, f. 1’e göre her bir ortağın şirketi denetleme hakkı vardır. Bu hak kısıtlanamaz ve buna aykırı anlaşmalar da geçerli değildir (TBK md. 631, f. 2). </a:t>
            </a:r>
            <a:endParaRPr lang="tr-T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Rekabet Yasağı</a:t>
            </a:r>
            <a:endParaRPr lang="tr-TR" dirty="0"/>
          </a:p>
        </p:txBody>
      </p:sp>
      <p:sp>
        <p:nvSpPr>
          <p:cNvPr id="3" name="2 İçerik Yer Tutucusu"/>
          <p:cNvSpPr>
            <a:spLocks noGrp="1"/>
          </p:cNvSpPr>
          <p:nvPr>
            <p:ph idx="1"/>
          </p:nvPr>
        </p:nvSpPr>
        <p:spPr/>
        <p:txBody>
          <a:bodyPr>
            <a:normAutofit fontScale="85000" lnSpcReduction="20000"/>
          </a:bodyPr>
          <a:lstStyle/>
          <a:p>
            <a:r>
              <a:rPr lang="tr-TR" sz="3200" kern="1200" smtClean="0">
                <a:solidFill>
                  <a:schemeClr val="tx1"/>
                </a:solidFill>
                <a:latin typeface="+mn-lt"/>
                <a:ea typeface="+mn-ea"/>
                <a:cs typeface="+mn-cs"/>
              </a:rPr>
              <a:t>TBK md. 626’ya göre ortaklar, şirketin amacıyla bağdaşmayan veya ona zarar veren işleri kendi adlarına veya başkaları hesabına yapamazlar. Rekabet yasağı hem yönetici hem de yönetici olmayan ortaklar bakımından geçerlidir. Ortağın rekabet yasağını ihlal etmesi halinde şu üç yola başvurulabilir:</a:t>
            </a:r>
          </a:p>
          <a:p>
            <a:pPr lvl="0"/>
            <a:r>
              <a:rPr lang="tr-TR" sz="3200" kern="1200" smtClean="0">
                <a:solidFill>
                  <a:schemeClr val="tx1"/>
                </a:solidFill>
                <a:latin typeface="+mn-lt"/>
                <a:ea typeface="+mn-ea"/>
                <a:cs typeface="+mn-cs"/>
              </a:rPr>
              <a:t>Bu davranıştan kaynaklanan zararın karşılanmasının talep edilmesi,</a:t>
            </a:r>
          </a:p>
          <a:p>
            <a:pPr lvl="0"/>
            <a:r>
              <a:rPr lang="tr-TR" sz="3200" kern="1200" smtClean="0">
                <a:solidFill>
                  <a:schemeClr val="tx1"/>
                </a:solidFill>
                <a:latin typeface="+mn-lt"/>
                <a:ea typeface="+mn-ea"/>
                <a:cs typeface="+mn-cs"/>
              </a:rPr>
              <a:t>İşin şirket hesabına yapılmış sayılması veya elde edilen menfaatin şirkete verilmesinin istenmesi,</a:t>
            </a:r>
          </a:p>
          <a:p>
            <a:pPr lvl="0"/>
            <a:r>
              <a:rPr lang="tr-TR" sz="3200" kern="1200" smtClean="0">
                <a:solidFill>
                  <a:schemeClr val="tx1"/>
                </a:solidFill>
                <a:latin typeface="+mn-lt"/>
                <a:ea typeface="+mn-ea"/>
                <a:cs typeface="+mn-cs"/>
              </a:rPr>
              <a:t>Haklı sebep oluşturuluyorsa mahkemeden şirketin feshinin talep edilmesi. </a:t>
            </a:r>
            <a:endParaRPr lang="tr-T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Ortaklar Arasındaki Değişiklikler</a:t>
            </a:r>
            <a:endParaRPr lang="tr-TR" dirty="0"/>
          </a:p>
        </p:txBody>
      </p:sp>
      <p:sp>
        <p:nvSpPr>
          <p:cNvPr id="3" name="2 İçerik Yer Tutucusu"/>
          <p:cNvSpPr>
            <a:spLocks noGrp="1"/>
          </p:cNvSpPr>
          <p:nvPr>
            <p:ph idx="1"/>
          </p:nvPr>
        </p:nvSpPr>
        <p:spPr/>
        <p:txBody>
          <a:bodyPr>
            <a:normAutofit fontScale="92500" lnSpcReduction="20000"/>
          </a:bodyPr>
          <a:lstStyle/>
          <a:p>
            <a:r>
              <a:rPr lang="tr-TR" sz="3200" kern="1200" dirty="0" smtClean="0">
                <a:solidFill>
                  <a:schemeClr val="tx1"/>
                </a:solidFill>
                <a:latin typeface="+mn-lt"/>
                <a:ea typeface="+mn-ea"/>
                <a:cs typeface="+mn-cs"/>
              </a:rPr>
              <a:t>Adi şirkette ortaklar arası değişikliklerin tümü oy birliği ile karar alınmasına bağlanmıştır, (TBK md. 632, f. 1). Ortağın ortaklıktan ayrılması da aynı şekilde oy birliğini gerektirir. </a:t>
            </a:r>
          </a:p>
          <a:p>
            <a:r>
              <a:rPr lang="tr-TR" sz="3200" kern="1200" dirty="0" smtClean="0">
                <a:solidFill>
                  <a:schemeClr val="tx1"/>
                </a:solidFill>
                <a:latin typeface="+mn-lt"/>
                <a:ea typeface="+mn-ea"/>
                <a:cs typeface="+mn-cs"/>
              </a:rPr>
              <a:t>Ortağın payını devretmesi için ortak veya üçüncü kişi ile sözleşme yaması halinde, bu sözleşmeye kalan ortakların da onay vermesi gerekir (TBK md. 632, f. 2). Aksi halde devir diğer ortaklar hakkında geçerli olmaz. Bu durumda devralan, şirkete karşı ortaklık sıfatını kazanamaz. Devir sadece devreden ve devralan arasında geçerli olur. </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Değişiklikler </a:t>
            </a:r>
            <a:endParaRPr lang="tr-TR" dirty="0"/>
          </a:p>
        </p:txBody>
      </p:sp>
      <p:sp>
        <p:nvSpPr>
          <p:cNvPr id="3" name="2 İçerik Yer Tutucusu"/>
          <p:cNvSpPr>
            <a:spLocks noGrp="1"/>
          </p:cNvSpPr>
          <p:nvPr>
            <p:ph idx="1"/>
          </p:nvPr>
        </p:nvSpPr>
        <p:spPr/>
        <p:txBody>
          <a:bodyPr>
            <a:normAutofit fontScale="85000" lnSpcReduction="20000"/>
          </a:bodyPr>
          <a:lstStyle/>
          <a:p>
            <a:r>
              <a:rPr lang="tr-TR" sz="3200" kern="1200" dirty="0" smtClean="0">
                <a:solidFill>
                  <a:schemeClr val="tx1"/>
                </a:solidFill>
                <a:latin typeface="+mn-lt"/>
                <a:ea typeface="+mn-ea"/>
                <a:cs typeface="+mn-cs"/>
              </a:rPr>
              <a:t>Sözleşmede şirketin diğer ortaklarla devam edeceğine ilişkin bir hüküm bulunması koşuluyla, aşağıdaki durumlardan biri gerçekleştiği takdirde ilgili ortağın veya temsilcisinin ya da ölen ortağın mirasçısının şirketten çıkabileceği veya diğer ortaklar tarafından, yazılı olarak yapılacak bir bildirimle şirketten çıkarılabilecektir. </a:t>
            </a:r>
          </a:p>
          <a:p>
            <a:pPr lvl="1"/>
            <a:r>
              <a:rPr lang="tr-TR" sz="2800" kern="1200" dirty="0" smtClean="0">
                <a:solidFill>
                  <a:schemeClr val="tx1"/>
                </a:solidFill>
                <a:latin typeface="+mn-lt"/>
                <a:ea typeface="+mn-ea"/>
                <a:cs typeface="+mn-cs"/>
              </a:rPr>
              <a:t>Bir ortağın fesih bildiriminde bulunması,</a:t>
            </a:r>
          </a:p>
          <a:p>
            <a:pPr lvl="1"/>
            <a:r>
              <a:rPr lang="tr-TR" sz="2800" kern="1200" dirty="0" smtClean="0">
                <a:solidFill>
                  <a:schemeClr val="tx1"/>
                </a:solidFill>
                <a:latin typeface="+mn-lt"/>
                <a:ea typeface="+mn-ea"/>
                <a:cs typeface="+mn-cs"/>
              </a:rPr>
              <a:t>Kısıtlanması,</a:t>
            </a:r>
          </a:p>
          <a:p>
            <a:pPr lvl="1"/>
            <a:r>
              <a:rPr lang="tr-TR" sz="2800" kern="1200" dirty="0" smtClean="0">
                <a:solidFill>
                  <a:schemeClr val="tx1"/>
                </a:solidFill>
                <a:latin typeface="+mn-lt"/>
                <a:ea typeface="+mn-ea"/>
                <a:cs typeface="+mn-cs"/>
              </a:rPr>
              <a:t>İflâsı,</a:t>
            </a:r>
          </a:p>
          <a:p>
            <a:pPr lvl="1"/>
            <a:r>
              <a:rPr lang="tr-TR" sz="2800" kern="1200" dirty="0" smtClean="0">
                <a:solidFill>
                  <a:schemeClr val="tx1"/>
                </a:solidFill>
                <a:latin typeface="+mn-lt"/>
                <a:ea typeface="+mn-ea"/>
                <a:cs typeface="+mn-cs"/>
              </a:rPr>
              <a:t>Tasfiyedeki payının cebrî icra yoluyla paraya çevrilmesi,</a:t>
            </a:r>
          </a:p>
          <a:p>
            <a:pPr lvl="1"/>
            <a:r>
              <a:rPr lang="tr-TR" sz="2800" kern="1200" dirty="0" smtClean="0">
                <a:solidFill>
                  <a:schemeClr val="tx1"/>
                </a:solidFill>
                <a:latin typeface="+mn-lt"/>
                <a:ea typeface="+mn-ea"/>
                <a:cs typeface="+mn-cs"/>
              </a:rPr>
              <a:t>Ölmesi. (TBK md. 633)</a:t>
            </a:r>
            <a:endParaRPr lang="tr-TR" dirty="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kern="1200" dirty="0" smtClean="0">
                <a:solidFill>
                  <a:schemeClr val="tx1"/>
                </a:solidFill>
                <a:latin typeface="+mn-lt"/>
                <a:ea typeface="+mn-ea"/>
                <a:cs typeface="+mn-cs"/>
              </a:rPr>
              <a:t>Değişikliğin Sonuçları	</a:t>
            </a:r>
            <a:endParaRPr lang="tr-TR" dirty="0"/>
          </a:p>
        </p:txBody>
      </p:sp>
      <p:sp>
        <p:nvSpPr>
          <p:cNvPr id="3" name="2 İçerik Yer Tutucusu"/>
          <p:cNvSpPr>
            <a:spLocks noGrp="1"/>
          </p:cNvSpPr>
          <p:nvPr>
            <p:ph idx="1"/>
          </p:nvPr>
        </p:nvSpPr>
        <p:spPr/>
        <p:txBody>
          <a:bodyPr>
            <a:normAutofit lnSpcReduction="10000"/>
          </a:bodyPr>
          <a:lstStyle/>
          <a:p>
            <a:r>
              <a:rPr lang="tr-TR" sz="3200" kern="1200" dirty="0" smtClean="0">
                <a:solidFill>
                  <a:schemeClr val="tx1"/>
                </a:solidFill>
                <a:latin typeface="+mn-lt"/>
                <a:ea typeface="+mn-ea"/>
                <a:cs typeface="+mn-cs"/>
              </a:rPr>
              <a:t>Bir ortağın şirketten çıkması veya çıkarılması durumunda payı, diğer ortaklara payları oranında kendiliğinden geçer. </a:t>
            </a:r>
          </a:p>
          <a:p>
            <a:r>
              <a:rPr lang="tr-TR" sz="3200" kern="1200" dirty="0" smtClean="0">
                <a:solidFill>
                  <a:schemeClr val="tx1"/>
                </a:solidFill>
                <a:latin typeface="+mn-lt"/>
                <a:ea typeface="+mn-ea"/>
                <a:cs typeface="+mn-cs"/>
              </a:rPr>
              <a:t>Çıkan veya çıkarılan ortağın tasfiye payı, ortaklık sıfatının sona erdiği tarih itibarıyla, mali işlerde uzman bir kişiye hesaplattırılır. Tarafların uzman kişi üzerinde anlaşamamaları durumunda bu kişi, hâkim tarafından atanır (TBK md. 634). </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kern="1200" dirty="0" smtClean="0">
                <a:solidFill>
                  <a:schemeClr val="tx1"/>
                </a:solidFill>
                <a:latin typeface="+mn-lt"/>
                <a:ea typeface="+mn-ea"/>
                <a:cs typeface="+mn-cs"/>
              </a:rPr>
              <a:t>Değişikliğin Sonuçları	</a:t>
            </a:r>
            <a:endParaRPr lang="tr-TR" dirty="0"/>
          </a:p>
        </p:txBody>
      </p:sp>
      <p:sp>
        <p:nvSpPr>
          <p:cNvPr id="3" name="2 İçerik Yer Tutucusu"/>
          <p:cNvSpPr>
            <a:spLocks noGrp="1"/>
          </p:cNvSpPr>
          <p:nvPr>
            <p:ph idx="1"/>
          </p:nvPr>
        </p:nvSpPr>
        <p:spPr/>
        <p:txBody>
          <a:bodyPr>
            <a:normAutofit fontScale="85000" lnSpcReduction="20000"/>
          </a:bodyPr>
          <a:lstStyle/>
          <a:p>
            <a:r>
              <a:rPr lang="tr-TR" sz="3200" kern="1200" dirty="0" smtClean="0">
                <a:solidFill>
                  <a:schemeClr val="tx1"/>
                </a:solidFill>
                <a:latin typeface="+mn-lt"/>
                <a:ea typeface="+mn-ea"/>
                <a:cs typeface="+mn-cs"/>
              </a:rPr>
              <a:t>Ortaklık sıfatının sona erdiği tarihte, şirketin malvarlığı, borçlarını karşılamaya yetmezse, çıkan veya çıkarılan ortak, payına düşen borç tutarını, zarara katılmaya ilişkin düzenlemeler çerçevesinde diğer ortaklara ödemekle mecburdur (TBK md. 635). </a:t>
            </a:r>
          </a:p>
          <a:p>
            <a:r>
              <a:rPr lang="tr-TR" sz="3200" kern="1200" dirty="0" smtClean="0">
                <a:solidFill>
                  <a:schemeClr val="tx1"/>
                </a:solidFill>
                <a:latin typeface="+mn-lt"/>
                <a:ea typeface="+mn-ea"/>
                <a:cs typeface="+mn-cs"/>
              </a:rPr>
              <a:t>Çıkan veya çıkarılan ortak, ortak olduğu dönemde henüz sonuçlanmamış işlerden doğan kâra veya zarara katılır. Ortaklık sıfatı sona eren kişi, o hesap yılı sonu itibarıyla, tamamlanmış olan işler sebebiyle varsa ortaklıktan kendisine düşecek kâr payını; devam eden işler hakkında da gerekli bilgiyi isteme hakkına sahiptir (TBK md. 636). </a:t>
            </a:r>
            <a:endParaRPr lang="tr-TR" dirty="0"/>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Şirketin Temsili</a:t>
            </a:r>
            <a:endParaRPr lang="tr-TR" dirty="0"/>
          </a:p>
        </p:txBody>
      </p:sp>
      <p:sp>
        <p:nvSpPr>
          <p:cNvPr id="3" name="2 İçerik Yer Tutucusu"/>
          <p:cNvSpPr>
            <a:spLocks noGrp="1"/>
          </p:cNvSpPr>
          <p:nvPr>
            <p:ph idx="1"/>
          </p:nvPr>
        </p:nvSpPr>
        <p:spPr/>
        <p:txBody>
          <a:bodyPr>
            <a:normAutofit fontScale="77500" lnSpcReduction="20000"/>
          </a:bodyPr>
          <a:lstStyle/>
          <a:p>
            <a:r>
              <a:rPr lang="tr-TR" sz="3200" kern="1200" dirty="0" smtClean="0">
                <a:solidFill>
                  <a:schemeClr val="tx1"/>
                </a:solidFill>
                <a:latin typeface="+mn-lt"/>
                <a:ea typeface="+mn-ea"/>
                <a:cs typeface="+mn-cs"/>
              </a:rPr>
              <a:t>Adi şirket tüzel kişiliğe sahip değildir. Bu nedenle organları yoluyla temsili söz konusu olmaz. Adi şirketi üçüncü kişilere karşı ortakları temsil eder ve kural olarak tüm ortaklar tek başına temsile yetkilidir. Sözleşmeyle temsil yetkisi ortaklardan bir ya da birkaçına bırakılabilir. </a:t>
            </a:r>
          </a:p>
          <a:p>
            <a:r>
              <a:rPr lang="tr-TR" sz="3200" kern="1200" dirty="0" smtClean="0">
                <a:solidFill>
                  <a:schemeClr val="tx1"/>
                </a:solidFill>
                <a:latin typeface="+mn-lt"/>
                <a:ea typeface="+mn-ea"/>
                <a:cs typeface="+mn-cs"/>
              </a:rPr>
              <a:t>Kendisine yönetim görevi verilen ortağın, şirketi veya bütün ortakları üçüncü kişilere karşı temsil etme yetkisi var sayılır (TBK md. 637, f. 3 cümle 1). </a:t>
            </a:r>
          </a:p>
          <a:p>
            <a:r>
              <a:rPr lang="tr-TR" sz="3200" kern="1200" dirty="0" smtClean="0">
                <a:solidFill>
                  <a:schemeClr val="tx1"/>
                </a:solidFill>
                <a:latin typeface="+mn-lt"/>
                <a:ea typeface="+mn-ea"/>
                <a:cs typeface="+mn-cs"/>
              </a:rPr>
              <a:t>Kural olarak temsilci sadece olağan işler bakımından tek başına temsile yetkilidir. Olağanüstü işlerde tasarruf işlemlerine ilişkin yetkinin, bütün ortakların oybirliği ile verilmiş olması ve yetki belgesinde bu hususun açıkça belirtilmiş olması icap eder. </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Şirketin Temsili</a:t>
            </a:r>
            <a:endParaRPr lang="tr-TR" dirty="0"/>
          </a:p>
        </p:txBody>
      </p:sp>
      <p:sp>
        <p:nvSpPr>
          <p:cNvPr id="3" name="2 İçerik Yer Tutucusu"/>
          <p:cNvSpPr>
            <a:spLocks noGrp="1"/>
          </p:cNvSpPr>
          <p:nvPr>
            <p:ph idx="1"/>
          </p:nvPr>
        </p:nvSpPr>
        <p:spPr/>
        <p:txBody>
          <a:bodyPr>
            <a:normAutofit/>
          </a:bodyPr>
          <a:lstStyle/>
          <a:p>
            <a:r>
              <a:rPr lang="tr-TR" sz="3200" kern="1200" dirty="0" smtClean="0">
                <a:solidFill>
                  <a:schemeClr val="tx1"/>
                </a:solidFill>
                <a:latin typeface="+mn-lt"/>
                <a:ea typeface="+mn-ea"/>
                <a:cs typeface="+mn-cs"/>
              </a:rPr>
              <a:t>Doğrudan temsilde, şirketi temsile yetkili ortak ya da ortaklar işlemi şirket (ortaklar) adı ve hesabına yaptığını karşı tarafa açıkça bildirirse veya durumun gereği ve özelliklerinden şirket adı ve hesabına hareket ettiği anlaşılıyorsa söz konusu işlemden doğan hak ve borçlar şirkete (ortaklara) aittir. Yani şirket bağlıdır ve ortakların tamamı üzerinde etki doğurur (TBK md. 637, f. 2; md. 638, f. 1). </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Şirketin Temsili</a:t>
            </a:r>
            <a:endParaRPr lang="tr-TR" dirty="0"/>
          </a:p>
        </p:txBody>
      </p:sp>
      <p:sp>
        <p:nvSpPr>
          <p:cNvPr id="3" name="2 İçerik Yer Tutucusu"/>
          <p:cNvSpPr>
            <a:spLocks noGrp="1"/>
          </p:cNvSpPr>
          <p:nvPr>
            <p:ph idx="1"/>
          </p:nvPr>
        </p:nvSpPr>
        <p:spPr/>
        <p:txBody>
          <a:bodyPr>
            <a:normAutofit fontScale="77500" lnSpcReduction="20000"/>
          </a:bodyPr>
          <a:lstStyle/>
          <a:p>
            <a:r>
              <a:rPr lang="tr-TR" sz="3200" kern="1200" dirty="0" smtClean="0">
                <a:solidFill>
                  <a:schemeClr val="tx1"/>
                </a:solidFill>
                <a:latin typeface="+mn-lt"/>
                <a:ea typeface="+mn-ea"/>
                <a:cs typeface="+mn-cs"/>
              </a:rPr>
              <a:t>Dolaylı temsilde, adi şirketi temsil eden ortak ya da ortaklar şirket ad ve hesabına hareket ettiğini işlemin karşı tarafına bildirmez. Temsilci ortak daha sonra bu işlemden doğan hak ve borçları şirkete devreder ve böylece işlem adi şirketi temsilen yapılmış gibi addedilir (TBK md. 637, f. 1). Temsile yetkisiz ortağın yaptığı işlemle şirketin bağlı olabilmesi için, bu işleme onay verilmesi gerekir (TBK md. 630, f. 2). </a:t>
            </a:r>
          </a:p>
          <a:p>
            <a:r>
              <a:rPr lang="tr-TR" sz="3200" kern="1200" dirty="0" smtClean="0">
                <a:solidFill>
                  <a:schemeClr val="tx1"/>
                </a:solidFill>
                <a:latin typeface="+mn-lt"/>
                <a:ea typeface="+mn-ea"/>
                <a:cs typeface="+mn-cs"/>
              </a:rPr>
              <a:t>Şirket onay verirse yapılan işlemden doğan hak ve borçlar şirkete ait olur. Şirket onay vermezse işlemin karşı tarafı da işlemle bağlı olmaz. Ancak bu durumda işlemin karşı tarafının uğradığı zarardan yetkisiz temsille işlem yapmış olan ortak sorumlu olur. Şirketin bu durumda herhangi bir sorumluluğu doğmaz. </a:t>
            </a:r>
            <a:endParaRPr lang="tr-TR"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Kişi</a:t>
            </a:r>
            <a:endParaRPr lang="tr-TR" dirty="0"/>
          </a:p>
        </p:txBody>
      </p:sp>
      <p:sp>
        <p:nvSpPr>
          <p:cNvPr id="3" name="2 İçerik Yer Tutucusu"/>
          <p:cNvSpPr>
            <a:spLocks noGrp="1"/>
          </p:cNvSpPr>
          <p:nvPr>
            <p:ph idx="1"/>
          </p:nvPr>
        </p:nvSpPr>
        <p:spPr/>
        <p:txBody>
          <a:bodyPr>
            <a:normAutofit fontScale="70000" lnSpcReduction="20000"/>
          </a:bodyPr>
          <a:lstStyle/>
          <a:p>
            <a:r>
              <a:rPr lang="tr-TR" sz="3200" kern="1200" dirty="0" smtClean="0">
                <a:solidFill>
                  <a:schemeClr val="tx1"/>
                </a:solidFill>
                <a:latin typeface="+mn-lt"/>
                <a:ea typeface="+mn-ea"/>
                <a:cs typeface="+mn-cs"/>
              </a:rPr>
              <a:t>Şirketler kural olarak en az iki kişiden oluşur. Örneğin bir adi şirket, </a:t>
            </a:r>
            <a:r>
              <a:rPr lang="tr-TR" sz="3200" kern="1200" dirty="0" err="1" smtClean="0">
                <a:solidFill>
                  <a:schemeClr val="tx1"/>
                </a:solidFill>
                <a:latin typeface="+mn-lt"/>
                <a:ea typeface="+mn-ea"/>
                <a:cs typeface="+mn-cs"/>
              </a:rPr>
              <a:t>kollektif</a:t>
            </a:r>
            <a:r>
              <a:rPr lang="tr-TR" sz="3200" kern="1200" dirty="0" smtClean="0">
                <a:solidFill>
                  <a:schemeClr val="tx1"/>
                </a:solidFill>
                <a:latin typeface="+mn-lt"/>
                <a:ea typeface="+mn-ea"/>
                <a:cs typeface="+mn-cs"/>
              </a:rPr>
              <a:t> veya (adi) komandit şirket asgari iki kişi ile kurulabilir (TBK md. 620; TTK md. 211, 304). Kooperatifin en az kurucu sayısı yedi (</a:t>
            </a:r>
            <a:r>
              <a:rPr lang="tr-TR" sz="3200" kern="1200" dirty="0" err="1" smtClean="0">
                <a:solidFill>
                  <a:schemeClr val="tx1"/>
                </a:solidFill>
                <a:latin typeface="+mn-lt"/>
                <a:ea typeface="+mn-ea"/>
                <a:cs typeface="+mn-cs"/>
              </a:rPr>
              <a:t>Koop</a:t>
            </a:r>
            <a:r>
              <a:rPr lang="tr-TR" sz="3200" kern="1200" dirty="0" smtClean="0">
                <a:solidFill>
                  <a:schemeClr val="tx1"/>
                </a:solidFill>
                <a:latin typeface="+mn-lt"/>
                <a:ea typeface="+mn-ea"/>
                <a:cs typeface="+mn-cs"/>
              </a:rPr>
              <a:t>.  md. 2) ; sermayesi paylara bölünmüş komandit şirketinki ise beştir (TTK md. 568, f. 2). Diğer yandan, anonim şirket veya limited şirketin bir kişiyle kurulabilmesine de imkan tanınmıştır (TTK md. 338, f. 1; TTK md. 573, f. 1). Üst sınır sadece limited şirket bakımından öngörülmüştür. Limited şirket en fazla elli (50) ortağa sahip olabilir (TTK md. 574, f. 1). </a:t>
            </a:r>
          </a:p>
          <a:p>
            <a:r>
              <a:rPr lang="tr-TR" sz="3200" kern="1200" dirty="0" smtClean="0">
                <a:solidFill>
                  <a:schemeClr val="tx1"/>
                </a:solidFill>
                <a:latin typeface="+mn-lt"/>
                <a:ea typeface="+mn-ea"/>
                <a:cs typeface="+mn-cs"/>
              </a:rPr>
              <a:t>Bazı şirketlere ortaklık için gerçek veya tüzel kişi olmak fark oluşturur. Örneğin </a:t>
            </a:r>
            <a:r>
              <a:rPr lang="tr-TR" sz="3200" kern="1200" dirty="0" err="1" smtClean="0">
                <a:solidFill>
                  <a:schemeClr val="tx1"/>
                </a:solidFill>
                <a:latin typeface="+mn-lt"/>
                <a:ea typeface="+mn-ea"/>
                <a:cs typeface="+mn-cs"/>
              </a:rPr>
              <a:t>kollektif</a:t>
            </a:r>
            <a:r>
              <a:rPr lang="tr-TR" sz="3200" kern="1200" dirty="0" smtClean="0">
                <a:solidFill>
                  <a:schemeClr val="tx1"/>
                </a:solidFill>
                <a:latin typeface="+mn-lt"/>
                <a:ea typeface="+mn-ea"/>
                <a:cs typeface="+mn-cs"/>
              </a:rPr>
              <a:t> şirkete sadece gerçek kişiler ortak olabilir (TTK md. 211). Komandit şirketlerde komanditer ortak gerçek veya tüzel kişi olabilirken komandite ortak yalnızca gerçek kişi olabilir (TTK md. 304, f. 3). Buna karşın bir adi, komandit, anonim veya limited şirkete hem gerçek hem tüzel kişiler ortak olabilir. </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Ortakların Sorumluluğu</a:t>
            </a:r>
            <a:endParaRPr lang="tr-TR" dirty="0"/>
          </a:p>
        </p:txBody>
      </p:sp>
      <p:sp>
        <p:nvSpPr>
          <p:cNvPr id="3" name="2 İçerik Yer Tutucusu"/>
          <p:cNvSpPr>
            <a:spLocks noGrp="1"/>
          </p:cNvSpPr>
          <p:nvPr>
            <p:ph idx="1"/>
          </p:nvPr>
        </p:nvSpPr>
        <p:spPr/>
        <p:txBody>
          <a:bodyPr>
            <a:normAutofit fontScale="85000" lnSpcReduction="20000"/>
          </a:bodyPr>
          <a:lstStyle/>
          <a:p>
            <a:r>
              <a:rPr lang="tr-TR" sz="3200" kern="1200" dirty="0" smtClean="0">
                <a:solidFill>
                  <a:schemeClr val="tx1"/>
                </a:solidFill>
                <a:latin typeface="+mn-lt"/>
                <a:ea typeface="+mn-ea"/>
                <a:cs typeface="+mn-cs"/>
              </a:rPr>
              <a:t>Adi şirkette ortaklar şirket borçlarından birinci derecede, şahsen, </a:t>
            </a:r>
            <a:r>
              <a:rPr lang="tr-TR" sz="3200" kern="1200" dirty="0" err="1" smtClean="0">
                <a:solidFill>
                  <a:schemeClr val="tx1"/>
                </a:solidFill>
                <a:latin typeface="+mn-lt"/>
                <a:ea typeface="+mn-ea"/>
                <a:cs typeface="+mn-cs"/>
              </a:rPr>
              <a:t>müteselsilen</a:t>
            </a:r>
            <a:r>
              <a:rPr lang="tr-TR" sz="3200" kern="1200" dirty="0" smtClean="0">
                <a:solidFill>
                  <a:schemeClr val="tx1"/>
                </a:solidFill>
                <a:latin typeface="+mn-lt"/>
                <a:ea typeface="+mn-ea"/>
                <a:cs typeface="+mn-cs"/>
              </a:rPr>
              <a:t> ve tüm malvarlıkları ile ve sınırsız sorumlu olurlar (TBK md. 638, f. 3; md. 645). Ortakların hiç birinin sorumluluğu alacaklılara karşı ortadan kaldırılamaz veya sınırlandırılamaz. Örneğin emeğini şirkete sermaye olarak koyan ortağın şirket borçlarından sorumluluğundan muafiyetine dair iç ilişkide yapılan anlaşma, dış ilişkide şirket alacaklılarını bağlamaz. </a:t>
            </a:r>
          </a:p>
          <a:p>
            <a:r>
              <a:rPr lang="tr-TR" sz="3200" kern="1200" dirty="0" smtClean="0">
                <a:solidFill>
                  <a:schemeClr val="tx1"/>
                </a:solidFill>
                <a:latin typeface="+mn-lt"/>
                <a:ea typeface="+mn-ea"/>
                <a:cs typeface="+mn-cs"/>
              </a:rPr>
              <a:t>Haksız fiillerden kaynaklanan borçlarda adi şirket ortaklarının müteselsil sorumluluğu yoktur. Her bir ortak kendi yapmış olduğu haksız fiilden kural olarak tek başına sorumlu olur. </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Adi Şirketin Sona Ermesi</a:t>
            </a:r>
            <a:endParaRPr lang="tr-TR" dirty="0"/>
          </a:p>
        </p:txBody>
      </p:sp>
      <p:sp>
        <p:nvSpPr>
          <p:cNvPr id="3" name="2 İçerik Yer Tutucusu"/>
          <p:cNvSpPr>
            <a:spLocks noGrp="1"/>
          </p:cNvSpPr>
          <p:nvPr>
            <p:ph idx="1"/>
          </p:nvPr>
        </p:nvSpPr>
        <p:spPr/>
        <p:txBody>
          <a:bodyPr/>
          <a:lstStyle/>
          <a:p>
            <a:r>
              <a:rPr lang="tr-TR" sz="3200" kern="1200" dirty="0" smtClean="0">
                <a:solidFill>
                  <a:schemeClr val="tx1"/>
                </a:solidFill>
                <a:latin typeface="+mn-lt"/>
                <a:ea typeface="+mn-ea"/>
                <a:cs typeface="+mn-cs"/>
              </a:rPr>
              <a:t>Adi şirket kanunda öngörülen sona erme nedenlerinden birisinin ortaya çıkmasıyla sona erer (TBK md. 639). </a:t>
            </a:r>
          </a:p>
          <a:p>
            <a:r>
              <a:rPr lang="tr-TR" sz="3200" kern="1200" dirty="0" smtClean="0">
                <a:solidFill>
                  <a:schemeClr val="tx1"/>
                </a:solidFill>
                <a:latin typeface="+mn-lt"/>
                <a:ea typeface="+mn-ea"/>
                <a:cs typeface="+mn-cs"/>
              </a:rPr>
              <a:t>Adi şirkette sona erme nedenleri iradi ve iradi olmayan olmak üzere iki gruba ayrılır (TBK md. 639). </a:t>
            </a:r>
            <a:endParaRPr lang="tr-TR" dirty="0"/>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İradi Olmayan Sona Erme Nedenleri</a:t>
            </a:r>
            <a:endParaRPr lang="tr-TR" dirty="0"/>
          </a:p>
        </p:txBody>
      </p:sp>
      <p:sp>
        <p:nvSpPr>
          <p:cNvPr id="3" name="2 İçerik Yer Tutucusu"/>
          <p:cNvSpPr>
            <a:spLocks noGrp="1"/>
          </p:cNvSpPr>
          <p:nvPr>
            <p:ph idx="1"/>
          </p:nvPr>
        </p:nvSpPr>
        <p:spPr/>
        <p:txBody>
          <a:bodyPr>
            <a:normAutofit/>
          </a:bodyPr>
          <a:lstStyle/>
          <a:p>
            <a:r>
              <a:rPr lang="tr-TR" sz="3200" kern="1200" dirty="0" smtClean="0">
                <a:solidFill>
                  <a:schemeClr val="tx1"/>
                </a:solidFill>
                <a:latin typeface="+mn-lt"/>
                <a:ea typeface="+mn-ea"/>
                <a:cs typeface="+mn-cs"/>
              </a:rPr>
              <a:t>Ortak amacın elde edilmesi halinde şirket sona erer. Amacın gerçekleşmesi nedenine dayalı sona erme geçici işler için kurulan adi şirketlerde söz konusu olur. </a:t>
            </a: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İradi Olmayan Sona Erme Nedenleri</a:t>
            </a:r>
            <a:endParaRPr lang="tr-TR" dirty="0"/>
          </a:p>
        </p:txBody>
      </p:sp>
      <p:sp>
        <p:nvSpPr>
          <p:cNvPr id="3" name="2 İçerik Yer Tutucusu"/>
          <p:cNvSpPr>
            <a:spLocks noGrp="1"/>
          </p:cNvSpPr>
          <p:nvPr>
            <p:ph idx="1"/>
          </p:nvPr>
        </p:nvSpPr>
        <p:spPr/>
        <p:txBody>
          <a:bodyPr>
            <a:normAutofit fontScale="70000" lnSpcReduction="20000"/>
          </a:bodyPr>
          <a:lstStyle/>
          <a:p>
            <a:r>
              <a:rPr lang="tr-TR" sz="3200" kern="1200" dirty="0" smtClean="0">
                <a:solidFill>
                  <a:schemeClr val="tx1"/>
                </a:solidFill>
                <a:latin typeface="+mn-lt"/>
                <a:ea typeface="+mn-ea"/>
                <a:cs typeface="+mn-cs"/>
              </a:rPr>
              <a:t>Amacın gerçekleşmesinin imkânsız hale gelmesi halinde de adi şirket son bulur. İmkânsızlık nedeniyle adi şirketin sona ermesi için imkânsızlığın şirketin kurulmasından sonra ortaya çıkması ve objektif nitelik taşıması gerekir. </a:t>
            </a:r>
          </a:p>
          <a:p>
            <a:r>
              <a:rPr lang="tr-TR" sz="3200" kern="1200" dirty="0" smtClean="0">
                <a:solidFill>
                  <a:schemeClr val="tx1"/>
                </a:solidFill>
                <a:latin typeface="+mn-lt"/>
                <a:ea typeface="+mn-ea"/>
                <a:cs typeface="+mn-cs"/>
              </a:rPr>
              <a:t>Ortaklardan birisinin ölümü, adi şirketi sona erdirir. Bu durumda tasfiye sonucu oluşan tasfiye artığı, ölen ortağın mirasçılarına ve diğer ortaklara dağıtılarak şirket sona erdirilir. Ancak, şirket sözleşmesinde ölüm halinde mirasçılarla adi şirket ilişkisinin devam edeceğine dair bir hüküm konulmuşsa ve mirasçılar da şirkete katılmayı kabul ederlerse adi şirket son bulmaz. Bu durumda adi şirket mirasçılarla diğer ortaklar arasında devam eder. Sözleşmedeki hükme rağmen mirasçılar, ölenin yerine yeni ortaklar olarak adi şirkete girmeyi kabul etmezlerse ortaklar mirasçıların payını ödeyerek adi şirketin devamını sağlayabilirler. </a:t>
            </a: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İradi Olmayan Sona Erme Nedenleri</a:t>
            </a:r>
            <a:endParaRPr lang="tr-TR" dirty="0"/>
          </a:p>
        </p:txBody>
      </p:sp>
      <p:sp>
        <p:nvSpPr>
          <p:cNvPr id="3" name="2 İçerik Yer Tutucusu"/>
          <p:cNvSpPr>
            <a:spLocks noGrp="1"/>
          </p:cNvSpPr>
          <p:nvPr>
            <p:ph idx="1"/>
          </p:nvPr>
        </p:nvSpPr>
        <p:spPr/>
        <p:txBody>
          <a:bodyPr>
            <a:normAutofit fontScale="92500" lnSpcReduction="10000"/>
          </a:bodyPr>
          <a:lstStyle/>
          <a:p>
            <a:r>
              <a:rPr lang="tr-TR" sz="3200" kern="1200" dirty="0" smtClean="0">
                <a:solidFill>
                  <a:schemeClr val="tx1"/>
                </a:solidFill>
                <a:latin typeface="+mn-lt"/>
                <a:ea typeface="+mn-ea"/>
                <a:cs typeface="+mn-cs"/>
              </a:rPr>
              <a:t>Ortağın payına haciz koydurmak şirketin sona ermesine yol açar. Böylece ortağın alacaklısı şirketin sona ermesini ve borçlu ortağın tasfiye payının ortaya çıkmasını sağlar. </a:t>
            </a:r>
          </a:p>
          <a:p>
            <a:r>
              <a:rPr lang="tr-TR" sz="3200" kern="1200" dirty="0" smtClean="0">
                <a:solidFill>
                  <a:schemeClr val="tx1"/>
                </a:solidFill>
                <a:latin typeface="+mn-lt"/>
                <a:ea typeface="+mn-ea"/>
                <a:cs typeface="+mn-cs"/>
              </a:rPr>
              <a:t>Ortağın iflası</a:t>
            </a:r>
            <a:r>
              <a:rPr lang="tr-TR" sz="3200" b="1" i="1" kern="1200" dirty="0" smtClean="0">
                <a:solidFill>
                  <a:schemeClr val="tx1"/>
                </a:solidFill>
                <a:latin typeface="+mn-lt"/>
                <a:ea typeface="+mn-ea"/>
                <a:cs typeface="+mn-cs"/>
              </a:rPr>
              <a:t> </a:t>
            </a:r>
            <a:r>
              <a:rPr lang="tr-TR" sz="3200" kern="1200" dirty="0" smtClean="0">
                <a:solidFill>
                  <a:schemeClr val="tx1"/>
                </a:solidFill>
                <a:latin typeface="+mn-lt"/>
                <a:ea typeface="+mn-ea"/>
                <a:cs typeface="+mn-cs"/>
              </a:rPr>
              <a:t>halinde ortağın tüm malvarlığı hakları paraya çevrilerek alacaklılarına ödenmek üzere iflas masasına girer. Bu durumda iflas edenin adi şirketteki payı da paraya çevrilecektir. Paraya çevirme sürecinde ise adi şirket ilişkisi son bulacaktır. </a:t>
            </a: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İradi Olmayan Sona Erme Nedenleri</a:t>
            </a:r>
            <a:endParaRPr lang="tr-TR" dirty="0"/>
          </a:p>
        </p:txBody>
      </p:sp>
      <p:sp>
        <p:nvSpPr>
          <p:cNvPr id="3" name="2 İçerik Yer Tutucusu"/>
          <p:cNvSpPr>
            <a:spLocks noGrp="1"/>
          </p:cNvSpPr>
          <p:nvPr>
            <p:ph idx="1"/>
          </p:nvPr>
        </p:nvSpPr>
        <p:spPr/>
        <p:txBody>
          <a:bodyPr>
            <a:normAutofit fontScale="85000" lnSpcReduction="20000"/>
          </a:bodyPr>
          <a:lstStyle/>
          <a:p>
            <a:r>
              <a:rPr lang="tr-TR" sz="3200" kern="1200" dirty="0" smtClean="0">
                <a:solidFill>
                  <a:schemeClr val="tx1"/>
                </a:solidFill>
                <a:latin typeface="+mn-lt"/>
                <a:ea typeface="+mn-ea"/>
                <a:cs typeface="+mn-cs"/>
              </a:rPr>
              <a:t>Adi şirket ortağı kısıtlanarak ehliyetsiz hale gelmişse adi şirket ilişkisi son bulacaktır. Çünkü ortağın hukuki işlem ehliyeti duruma göre ya hiç yoktur ya da sınırlı bir şekilde vardır. Ancak vesayet makamı şirketin devamına karar verir ve diğer ortaklar buna rıza gösterirse adi şirket son bulmaz. </a:t>
            </a:r>
          </a:p>
          <a:p>
            <a:r>
              <a:rPr lang="tr-TR" sz="3200" kern="1200" dirty="0" smtClean="0">
                <a:solidFill>
                  <a:schemeClr val="tx1"/>
                </a:solidFill>
                <a:latin typeface="+mn-lt"/>
                <a:ea typeface="+mn-ea"/>
                <a:cs typeface="+mn-cs"/>
              </a:rPr>
              <a:t>Adi şirket belli bir süre için kurulmuşsa, belirlenen sürenin dolmasıyla adi şirket ilişkisi kendiliğinden sona erer. Ancak ortaklar aksine karar alarak şirketi devam ettirebilirler. Yani ortaklar sürenin dolmasına rağmen adi şirketin sona ermediğine dair karar alarak adi şirket ilişkisini devam ettirebilirler. </a:t>
            </a:r>
            <a:endParaRPr lang="tr-TR" dirty="0"/>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İradi Sona Erme Nedenleri</a:t>
            </a:r>
            <a:endParaRPr lang="tr-TR" dirty="0"/>
          </a:p>
        </p:txBody>
      </p:sp>
      <p:sp>
        <p:nvSpPr>
          <p:cNvPr id="3" name="2 İçerik Yer Tutucusu"/>
          <p:cNvSpPr>
            <a:spLocks noGrp="1"/>
          </p:cNvSpPr>
          <p:nvPr>
            <p:ph idx="1"/>
          </p:nvPr>
        </p:nvSpPr>
        <p:spPr/>
        <p:txBody>
          <a:bodyPr>
            <a:normAutofit lnSpcReduction="10000"/>
          </a:bodyPr>
          <a:lstStyle/>
          <a:p>
            <a:r>
              <a:rPr lang="tr-TR" sz="3200" kern="1200" dirty="0" smtClean="0">
                <a:solidFill>
                  <a:schemeClr val="tx1"/>
                </a:solidFill>
                <a:latin typeface="+mn-lt"/>
                <a:ea typeface="+mn-ea"/>
                <a:cs typeface="+mn-cs"/>
              </a:rPr>
              <a:t>Adi şirket ortakları aralarında oybirliğiyle alacakları bir kararla şirkete son verebilirler. Ortaklardan bir ya da bir kaçının isteğiyle şirketin sona ermesi mümkün değildir. Oybirliğiyle karar alınması zorunludur. </a:t>
            </a:r>
          </a:p>
          <a:p>
            <a:r>
              <a:rPr lang="tr-TR" sz="3200" kern="1200" dirty="0" smtClean="0">
                <a:solidFill>
                  <a:schemeClr val="tx1"/>
                </a:solidFill>
                <a:latin typeface="+mn-lt"/>
                <a:ea typeface="+mn-ea"/>
                <a:cs typeface="+mn-cs"/>
              </a:rPr>
              <a:t>Ortaklardan birisinin feshi ihbar ederek adi şirket ilişkisini sona erdirebilmesi için şirketin süreli ya da süresiz olarak kurulduğuna bakmak gerekir. </a:t>
            </a: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İradi Sona Erme Nedenleri</a:t>
            </a:r>
            <a:endParaRPr lang="tr-TR" dirty="0"/>
          </a:p>
        </p:txBody>
      </p:sp>
      <p:sp>
        <p:nvSpPr>
          <p:cNvPr id="3" name="2 İçerik Yer Tutucusu"/>
          <p:cNvSpPr>
            <a:spLocks noGrp="1"/>
          </p:cNvSpPr>
          <p:nvPr>
            <p:ph idx="1"/>
          </p:nvPr>
        </p:nvSpPr>
        <p:spPr/>
        <p:txBody>
          <a:bodyPr>
            <a:normAutofit/>
          </a:bodyPr>
          <a:lstStyle/>
          <a:p>
            <a:r>
              <a:rPr lang="tr-TR" sz="3200" kern="1200" dirty="0" smtClean="0">
                <a:solidFill>
                  <a:schemeClr val="tx1"/>
                </a:solidFill>
                <a:latin typeface="+mn-lt"/>
                <a:ea typeface="+mn-ea"/>
                <a:cs typeface="+mn-cs"/>
              </a:rPr>
              <a:t>Adi şirket belirli bir süreyle kurulmuşsa, ortaklardan birisinin feshi ihbar edebilmesi için şirket sözleşmesinde bu konuda açık bir hüküm bulunması gerekir. Aksi halde feshi ihbar hakkı yoktur ve bu yolla adi şirketin sona erdirilmesi mümkün değildir. </a:t>
            </a: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İradi Sona Erme Nedenleri</a:t>
            </a:r>
            <a:endParaRPr lang="tr-TR" dirty="0"/>
          </a:p>
        </p:txBody>
      </p:sp>
      <p:sp>
        <p:nvSpPr>
          <p:cNvPr id="3" name="2 İçerik Yer Tutucusu"/>
          <p:cNvSpPr>
            <a:spLocks noGrp="1"/>
          </p:cNvSpPr>
          <p:nvPr>
            <p:ph idx="1"/>
          </p:nvPr>
        </p:nvSpPr>
        <p:spPr/>
        <p:txBody>
          <a:bodyPr>
            <a:normAutofit fontScale="92500" lnSpcReduction="20000"/>
          </a:bodyPr>
          <a:lstStyle/>
          <a:p>
            <a:r>
              <a:rPr lang="tr-TR" sz="3200" kern="1200" dirty="0" smtClean="0">
                <a:solidFill>
                  <a:schemeClr val="tx1"/>
                </a:solidFill>
                <a:latin typeface="+mn-lt"/>
                <a:ea typeface="+mn-ea"/>
                <a:cs typeface="+mn-cs"/>
              </a:rPr>
              <a:t>Adi şirket belirsiz süreli kurulmuşsa, her ortağın feshi ihbar hakkı vardır ve bu hak ancak altı ay önceden kullanılabilir (TBK md. 640, f. 1). Bu şekilde feshi ihbar </a:t>
            </a:r>
            <a:r>
              <a:rPr lang="tr-TR" sz="3200" kern="1200" dirty="0" err="1" smtClean="0">
                <a:solidFill>
                  <a:schemeClr val="tx1"/>
                </a:solidFill>
                <a:latin typeface="+mn-lt"/>
                <a:ea typeface="+mn-ea"/>
                <a:cs typeface="+mn-cs"/>
              </a:rPr>
              <a:t>iyiniyetli</a:t>
            </a:r>
            <a:r>
              <a:rPr lang="tr-TR" sz="3200" kern="1200" dirty="0" smtClean="0">
                <a:solidFill>
                  <a:schemeClr val="tx1"/>
                </a:solidFill>
                <a:latin typeface="+mn-lt"/>
                <a:ea typeface="+mn-ea"/>
                <a:cs typeface="+mn-cs"/>
              </a:rPr>
              <a:t> ve uygun zamanda yapılmalı, şirketin yürüttüğü işleri yarıda bırakma veya şirketi zarara uğratma veya zorda bırakma amaçlı kullanılmamalıdır. </a:t>
            </a:r>
          </a:p>
          <a:p>
            <a:r>
              <a:rPr lang="tr-TR" sz="3200" kern="1200" dirty="0" smtClean="0">
                <a:solidFill>
                  <a:schemeClr val="tx1"/>
                </a:solidFill>
                <a:latin typeface="+mn-lt"/>
                <a:ea typeface="+mn-ea"/>
                <a:cs typeface="+mn-cs"/>
              </a:rPr>
              <a:t>Aksi halde geçerli olmaz. Şirket hesapları yılsonu itibarıyla yapılıyorsa fesih ancak yıl sonunda hüküm ifade etmek üzere o yılın Haziran ayı sonuna kadar istenebilir (TBK md. 640, f. 2). </a:t>
            </a: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İradi Sona Erme Nedenleri</a:t>
            </a:r>
            <a:endParaRPr lang="tr-TR" dirty="0"/>
          </a:p>
        </p:txBody>
      </p:sp>
      <p:sp>
        <p:nvSpPr>
          <p:cNvPr id="3" name="2 İçerik Yer Tutucusu"/>
          <p:cNvSpPr>
            <a:spLocks noGrp="1"/>
          </p:cNvSpPr>
          <p:nvPr>
            <p:ph idx="1"/>
          </p:nvPr>
        </p:nvSpPr>
        <p:spPr/>
        <p:txBody>
          <a:bodyPr>
            <a:normAutofit fontScale="85000" lnSpcReduction="10000"/>
          </a:bodyPr>
          <a:lstStyle/>
          <a:p>
            <a:r>
              <a:rPr lang="tr-TR" sz="3200" kern="1200" dirty="0" smtClean="0">
                <a:solidFill>
                  <a:schemeClr val="tx1"/>
                </a:solidFill>
                <a:latin typeface="+mn-lt"/>
                <a:ea typeface="+mn-ea"/>
                <a:cs typeface="+mn-cs"/>
              </a:rPr>
              <a:t>Haklı sebebin varlığı halinde ortaklardan birisinin müracaatı üzerine mahkemece adi şirketin sona ermesine karar verilebilir. Haklı sebebin neler olduğu kanunda açıklanmamıştır.</a:t>
            </a:r>
          </a:p>
          <a:p>
            <a:r>
              <a:rPr lang="tr-TR" sz="3200" kern="1200" dirty="0" smtClean="0">
                <a:solidFill>
                  <a:schemeClr val="tx1"/>
                </a:solidFill>
                <a:latin typeface="+mn-lt"/>
                <a:ea typeface="+mn-ea"/>
                <a:cs typeface="+mn-cs"/>
              </a:rPr>
              <a:t> Karşılıklı güveni sarsacak hallerin ortaya çıkması, ortakların borç ve yükümlülüklerini yerine getirmemesi, ortaklardan birisinin şirket varlıklarını zimmetine geçirmesi, ortak amacın gerçekleşemeyecek olmasının anlaşılması gibi haller haklı sebep teşkil edebilecektir. Dayanılan nedenin haklı sebep teşkil edip etmediğine mahkeme karar verecektir. </a:t>
            </a:r>
            <a:endParaRPr lang="tr-TR"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Kişi</a:t>
            </a:r>
            <a:endParaRPr lang="tr-TR" dirty="0"/>
          </a:p>
        </p:txBody>
      </p:sp>
      <p:sp>
        <p:nvSpPr>
          <p:cNvPr id="3" name="2 İçerik Yer Tutucusu"/>
          <p:cNvSpPr>
            <a:spLocks noGrp="1"/>
          </p:cNvSpPr>
          <p:nvPr>
            <p:ph idx="1"/>
          </p:nvPr>
        </p:nvSpPr>
        <p:spPr/>
        <p:txBody>
          <a:bodyPr>
            <a:normAutofit fontScale="77500" lnSpcReduction="20000"/>
          </a:bodyPr>
          <a:lstStyle/>
          <a:p>
            <a:r>
              <a:rPr lang="tr-TR" sz="3200" kern="1200" dirty="0" smtClean="0">
                <a:solidFill>
                  <a:schemeClr val="tx1"/>
                </a:solidFill>
                <a:latin typeface="+mn-lt"/>
                <a:ea typeface="+mn-ea"/>
                <a:cs typeface="+mn-cs"/>
              </a:rPr>
              <a:t>Şirketlere ortak olmak için kanunda özel bir ehliyet şartı aranmamıştır. Burada </a:t>
            </a:r>
            <a:r>
              <a:rPr lang="tr-TR" sz="3200" kern="1200" dirty="0" err="1" smtClean="0">
                <a:solidFill>
                  <a:schemeClr val="tx1"/>
                </a:solidFill>
                <a:latin typeface="+mn-lt"/>
                <a:ea typeface="+mn-ea"/>
                <a:cs typeface="+mn-cs"/>
              </a:rPr>
              <a:t>MK’nun</a:t>
            </a:r>
            <a:r>
              <a:rPr lang="tr-TR" sz="3200" kern="1200" dirty="0" smtClean="0">
                <a:solidFill>
                  <a:schemeClr val="tx1"/>
                </a:solidFill>
                <a:latin typeface="+mn-lt"/>
                <a:ea typeface="+mn-ea"/>
                <a:cs typeface="+mn-cs"/>
              </a:rPr>
              <a:t> ehliyet kuralları geçerlidir. </a:t>
            </a:r>
          </a:p>
          <a:p>
            <a:r>
              <a:rPr lang="tr-TR" sz="3200" kern="1200" dirty="0" smtClean="0">
                <a:solidFill>
                  <a:schemeClr val="tx1"/>
                </a:solidFill>
                <a:latin typeface="+mn-lt"/>
                <a:ea typeface="+mn-ea"/>
                <a:cs typeface="+mn-cs"/>
              </a:rPr>
              <a:t>Hâkim, noter, devlet memuru, avukat gibi şahıslar işgal ettikleri konum veya icra ettikleri görevleri gereği bazı sınırlamalara tabi tutulmuşlardır. Örneğin, devlet memurları </a:t>
            </a:r>
            <a:r>
              <a:rPr lang="tr-TR" sz="3200" kern="1200" dirty="0" err="1" smtClean="0">
                <a:solidFill>
                  <a:schemeClr val="tx1"/>
                </a:solidFill>
                <a:latin typeface="+mn-lt"/>
                <a:ea typeface="+mn-ea"/>
                <a:cs typeface="+mn-cs"/>
              </a:rPr>
              <a:t>kollektif</a:t>
            </a:r>
            <a:r>
              <a:rPr lang="tr-TR" sz="3200" kern="1200" dirty="0" smtClean="0">
                <a:solidFill>
                  <a:schemeClr val="tx1"/>
                </a:solidFill>
                <a:latin typeface="+mn-lt"/>
                <a:ea typeface="+mn-ea"/>
                <a:cs typeface="+mn-cs"/>
              </a:rPr>
              <a:t> şirkete ortak veya komandit şirkette komandite ortak olamazlar. Anonim, limited ve kooperatif şirkete ortak olabilirler, ancak bunların yönetim kurulunda görev alamazlar. Noterler de memurların uydukları statüye tabidirler. Avukatlar </a:t>
            </a:r>
            <a:r>
              <a:rPr lang="tr-TR" sz="3200" kern="1200" dirty="0" err="1" smtClean="0">
                <a:solidFill>
                  <a:schemeClr val="tx1"/>
                </a:solidFill>
                <a:latin typeface="+mn-lt"/>
                <a:ea typeface="+mn-ea"/>
                <a:cs typeface="+mn-cs"/>
              </a:rPr>
              <a:t>kollektif</a:t>
            </a:r>
            <a:r>
              <a:rPr lang="tr-TR" sz="3200" kern="1200" dirty="0" smtClean="0">
                <a:solidFill>
                  <a:schemeClr val="tx1"/>
                </a:solidFill>
                <a:latin typeface="+mn-lt"/>
                <a:ea typeface="+mn-ea"/>
                <a:cs typeface="+mn-cs"/>
              </a:rPr>
              <a:t> şirkette ve komandite şirkette komandite ortak olamazlar. Buna karşın anonim, limited ve kooperatif şirketin yönetim ve denetim kurullarında görev üstlenebilirler. </a:t>
            </a:r>
            <a:endParaRPr lang="tr-TR" dirty="0"/>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Tasfiye</a:t>
            </a:r>
            <a:endParaRPr lang="tr-TR" dirty="0"/>
          </a:p>
        </p:txBody>
      </p:sp>
      <p:sp>
        <p:nvSpPr>
          <p:cNvPr id="3" name="2 İçerik Yer Tutucusu"/>
          <p:cNvSpPr>
            <a:spLocks noGrp="1"/>
          </p:cNvSpPr>
          <p:nvPr>
            <p:ph idx="1"/>
          </p:nvPr>
        </p:nvSpPr>
        <p:spPr/>
        <p:txBody>
          <a:bodyPr>
            <a:normAutofit fontScale="92500"/>
          </a:bodyPr>
          <a:lstStyle/>
          <a:p>
            <a:r>
              <a:rPr lang="tr-TR" sz="3200" kern="1200" smtClean="0">
                <a:solidFill>
                  <a:schemeClr val="tx1"/>
                </a:solidFill>
                <a:latin typeface="+mn-lt"/>
                <a:ea typeface="+mn-ea"/>
                <a:cs typeface="+mn-cs"/>
              </a:rPr>
              <a:t>Sona erme nedenlerinin ortaya çıkması halinde adi şirket hemen kesin ve nihai bir şekilde sona ermez, tasfiyeye girer. Tasfiye, şirket mevcutlarının paraya çevrilerek borçların ödenmesi ve geriye kalan değerlerin ortaklara arasında paylaştırılması işlemleri ve sürecidir. </a:t>
            </a:r>
          </a:p>
          <a:p>
            <a:r>
              <a:rPr lang="tr-TR" sz="3200" kern="1200" smtClean="0">
                <a:solidFill>
                  <a:schemeClr val="tx1"/>
                </a:solidFill>
                <a:latin typeface="+mn-lt"/>
                <a:ea typeface="+mn-ea"/>
                <a:cs typeface="+mn-cs"/>
              </a:rPr>
              <a:t>Tasfiyenin yapılabilmesi için ilk önce tasfiye memurlarının belirlenmesi lazımdır. Tasfiye memurları bir ya da birden fazla kişi olabilir. </a:t>
            </a:r>
            <a:endParaRPr lang="tr-T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kern="1200" dirty="0" smtClean="0">
                <a:solidFill>
                  <a:schemeClr val="tx1"/>
                </a:solidFill>
                <a:latin typeface="+mn-lt"/>
                <a:ea typeface="+mn-ea"/>
                <a:cs typeface="+mn-cs"/>
              </a:rPr>
              <a:t>Tasfiye Memurlarının Belirlenmesi </a:t>
            </a:r>
            <a:endParaRPr lang="tr-TR" dirty="0"/>
          </a:p>
        </p:txBody>
      </p:sp>
      <p:sp>
        <p:nvSpPr>
          <p:cNvPr id="3" name="2 İçerik Yer Tutucusu"/>
          <p:cNvSpPr>
            <a:spLocks noGrp="1"/>
          </p:cNvSpPr>
          <p:nvPr>
            <p:ph idx="1"/>
          </p:nvPr>
        </p:nvSpPr>
        <p:spPr/>
        <p:txBody>
          <a:bodyPr>
            <a:normAutofit/>
          </a:bodyPr>
          <a:lstStyle/>
          <a:p>
            <a:r>
              <a:rPr lang="tr-TR" sz="3200" kern="1200" dirty="0" smtClean="0">
                <a:solidFill>
                  <a:schemeClr val="tx1"/>
                </a:solidFill>
                <a:latin typeface="+mn-lt"/>
                <a:ea typeface="+mn-ea"/>
                <a:cs typeface="+mn-cs"/>
              </a:rPr>
              <a:t>Şirket sözleşmesiyle kimin tasfiye memuru olacağı belirtilmişse buna göre hareket edilir. </a:t>
            </a:r>
          </a:p>
          <a:p>
            <a:r>
              <a:rPr lang="tr-TR" sz="3200" kern="1200" dirty="0" smtClean="0">
                <a:solidFill>
                  <a:schemeClr val="tx1"/>
                </a:solidFill>
                <a:latin typeface="+mn-lt"/>
                <a:ea typeface="+mn-ea"/>
                <a:cs typeface="+mn-cs"/>
              </a:rPr>
              <a:t>Şirket sözleşmesinde bu konuda bir hüküm bulunmasa bile ortaklar aralarında oybirliğiyle alacakları bir kararla tasfiye memurlarını belirleyebilirler. </a:t>
            </a: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kern="1200" dirty="0" smtClean="0">
                <a:solidFill>
                  <a:schemeClr val="tx1"/>
                </a:solidFill>
                <a:latin typeface="+mn-lt"/>
                <a:ea typeface="+mn-ea"/>
                <a:cs typeface="+mn-cs"/>
              </a:rPr>
              <a:t>Tasfiye Memurlarının Belirlenmesi </a:t>
            </a:r>
            <a:endParaRPr lang="tr-TR" dirty="0"/>
          </a:p>
        </p:txBody>
      </p:sp>
      <p:sp>
        <p:nvSpPr>
          <p:cNvPr id="3" name="2 İçerik Yer Tutucusu"/>
          <p:cNvSpPr>
            <a:spLocks noGrp="1"/>
          </p:cNvSpPr>
          <p:nvPr>
            <p:ph idx="1"/>
          </p:nvPr>
        </p:nvSpPr>
        <p:spPr/>
        <p:txBody>
          <a:bodyPr>
            <a:normAutofit fontScale="92500" lnSpcReduction="20000"/>
          </a:bodyPr>
          <a:lstStyle/>
          <a:p>
            <a:r>
              <a:rPr lang="tr-TR" sz="3200" kern="1200" dirty="0" smtClean="0">
                <a:solidFill>
                  <a:schemeClr val="tx1"/>
                </a:solidFill>
                <a:latin typeface="+mn-lt"/>
                <a:ea typeface="+mn-ea"/>
                <a:cs typeface="+mn-cs"/>
              </a:rPr>
              <a:t>Ortaklar tasfiye memurlarının atanması konusunda anlaşamazlarsa mahkemeye müracaat ederek tasfiye memurlarının mahkemece atanması yoluna da gidilebilir. Yargıtay bu durumda tasfiyenin mahkeme tarafından gerçekleştirileceğini kabul etmektedir. </a:t>
            </a:r>
          </a:p>
          <a:p>
            <a:r>
              <a:rPr lang="tr-TR" sz="3200" kern="1200" dirty="0" smtClean="0">
                <a:solidFill>
                  <a:schemeClr val="tx1"/>
                </a:solidFill>
                <a:latin typeface="+mn-lt"/>
                <a:ea typeface="+mn-ea"/>
                <a:cs typeface="+mn-cs"/>
              </a:rPr>
              <a:t>Şirket sözleşmesi ya da ortaklar kurulu kararıyla belirlenmiş olmasa dahi esasen kanun gereği bütün ortaklar tasfiye memuru sıfatını haizdirler (TBK md. 644). Böyle bir durumda şirketin tasfiyesi hep birlikte ortaklarca yürütülür. </a:t>
            </a: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İşlemler</a:t>
            </a:r>
            <a:endParaRPr lang="tr-TR" dirty="0"/>
          </a:p>
        </p:txBody>
      </p:sp>
      <p:sp>
        <p:nvSpPr>
          <p:cNvPr id="3" name="2 İçerik Yer Tutucusu"/>
          <p:cNvSpPr>
            <a:spLocks noGrp="1"/>
          </p:cNvSpPr>
          <p:nvPr>
            <p:ph idx="1"/>
          </p:nvPr>
        </p:nvSpPr>
        <p:spPr/>
        <p:txBody>
          <a:bodyPr>
            <a:normAutofit fontScale="92500" lnSpcReduction="10000"/>
          </a:bodyPr>
          <a:lstStyle/>
          <a:p>
            <a:r>
              <a:rPr lang="tr-TR" sz="3200" kern="1200" dirty="0" smtClean="0">
                <a:solidFill>
                  <a:schemeClr val="tx1"/>
                </a:solidFill>
                <a:latin typeface="+mn-lt"/>
                <a:ea typeface="+mn-ea"/>
                <a:cs typeface="+mn-cs"/>
              </a:rPr>
              <a:t>Bu aşamada şirketin mevcut aldığı işlerin tamamlanması yoluna gidilir ve sadece tasfiye amacıyla sınırlı yeni işler alınabilir. Bundan başka şirketin mevcutları paraya çevrilir, diğer yandan ise şirketin alacakları tahsil edilir. </a:t>
            </a:r>
          </a:p>
          <a:p>
            <a:r>
              <a:rPr lang="tr-TR" sz="3200" kern="1200" dirty="0" smtClean="0">
                <a:solidFill>
                  <a:schemeClr val="tx1"/>
                </a:solidFill>
                <a:latin typeface="+mn-lt"/>
                <a:ea typeface="+mn-ea"/>
                <a:cs typeface="+mn-cs"/>
              </a:rPr>
              <a:t>Bundan sonra şirketin üçüncü şahıslara olan borçları ödenecektir. Borçlar tamamıyla ödenemezse (açık ortaya çıkarsa) veya şirket mevcutları borçları karşılamaya yetmiyorsa şirket zarar etmiş demektir.</a:t>
            </a: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İşlemler</a:t>
            </a:r>
            <a:endParaRPr lang="tr-TR" dirty="0"/>
          </a:p>
        </p:txBody>
      </p:sp>
      <p:sp>
        <p:nvSpPr>
          <p:cNvPr id="3" name="2 İçerik Yer Tutucusu"/>
          <p:cNvSpPr>
            <a:spLocks noGrp="1"/>
          </p:cNvSpPr>
          <p:nvPr>
            <p:ph idx="1"/>
          </p:nvPr>
        </p:nvSpPr>
        <p:spPr/>
        <p:txBody>
          <a:bodyPr>
            <a:normAutofit fontScale="85000" lnSpcReduction="20000"/>
          </a:bodyPr>
          <a:lstStyle/>
          <a:p>
            <a:r>
              <a:rPr lang="tr-TR" dirty="0" smtClean="0"/>
              <a:t>B</a:t>
            </a:r>
            <a:r>
              <a:rPr lang="tr-TR" sz="3200" kern="1200" dirty="0" smtClean="0">
                <a:solidFill>
                  <a:schemeClr val="tx1"/>
                </a:solidFill>
                <a:latin typeface="+mn-lt"/>
                <a:ea typeface="+mn-ea"/>
                <a:cs typeface="+mn-cs"/>
              </a:rPr>
              <a:t>u durumda zarar ortakların kendi aralarındaki sözleşmeye göre paylaştırılacaktır. Ancak bu aşamada alacaklıların tüm ortaklara alacaklarının tamamı için başvurmaları mümkündür Zararın paylaşılması, ortaklar arasındaki iç ilişkide etki gösterir. Kendine düşen zarar payından fazla ödeme yapan ortak diğer ortaklara </a:t>
            </a:r>
            <a:r>
              <a:rPr lang="tr-TR" sz="3200" kern="1200" dirty="0" err="1" smtClean="0">
                <a:solidFill>
                  <a:schemeClr val="tx1"/>
                </a:solidFill>
                <a:latin typeface="+mn-lt"/>
                <a:ea typeface="+mn-ea"/>
                <a:cs typeface="+mn-cs"/>
              </a:rPr>
              <a:t>rücu</a:t>
            </a:r>
            <a:r>
              <a:rPr lang="tr-TR" sz="3200" kern="1200" dirty="0" smtClean="0">
                <a:solidFill>
                  <a:schemeClr val="tx1"/>
                </a:solidFill>
                <a:latin typeface="+mn-lt"/>
                <a:ea typeface="+mn-ea"/>
                <a:cs typeface="+mn-cs"/>
              </a:rPr>
              <a:t> edebilir. </a:t>
            </a:r>
          </a:p>
          <a:p>
            <a:r>
              <a:rPr lang="tr-TR" sz="3200" kern="1200" dirty="0" smtClean="0">
                <a:solidFill>
                  <a:schemeClr val="tx1"/>
                </a:solidFill>
                <a:latin typeface="+mn-lt"/>
                <a:ea typeface="+mn-ea"/>
                <a:cs typeface="+mn-cs"/>
              </a:rPr>
              <a:t>Şirket mevcudu borçları karşılamaya yeterse sermayenin iadesi kuralları çerçevesinde ortakların koydukları sermayeleri geri verilir. Sermayenin iadesinden sonra geriye kalan tutar (bakiye) net karı oluşturur ve bu miktar, kar dağıtım kuralları çerçevesinde ortaklara dağıtılır. </a:t>
            </a:r>
            <a:endParaRPr lang="tr-TR" dirty="0"/>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Zamanaşımı </a:t>
            </a:r>
            <a:endParaRPr lang="tr-TR" dirty="0"/>
          </a:p>
        </p:txBody>
      </p:sp>
      <p:sp>
        <p:nvSpPr>
          <p:cNvPr id="3" name="2 İçerik Yer Tutucusu"/>
          <p:cNvSpPr>
            <a:spLocks noGrp="1"/>
          </p:cNvSpPr>
          <p:nvPr>
            <p:ph idx="1"/>
          </p:nvPr>
        </p:nvSpPr>
        <p:spPr/>
        <p:txBody>
          <a:bodyPr/>
          <a:lstStyle/>
          <a:p>
            <a:r>
              <a:rPr lang="tr-TR" sz="3200" kern="1200" smtClean="0">
                <a:solidFill>
                  <a:schemeClr val="tx1"/>
                </a:solidFill>
                <a:latin typeface="+mn-lt"/>
                <a:ea typeface="+mn-ea"/>
                <a:cs typeface="+mn-cs"/>
              </a:rPr>
              <a:t>TBK md. 147 bent 4’e göre adi şirketin ortaklarla ya da ortakların birbirleri arasındaki uyuşmazlıklarında talep hakları beş yıllık zamanaşımı süresine tabidir. </a:t>
            </a:r>
            <a:endParaRPr lang="tr-T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Sözleşme </a:t>
            </a:r>
            <a:endParaRPr lang="tr-TR" dirty="0"/>
          </a:p>
        </p:txBody>
      </p:sp>
      <p:sp>
        <p:nvSpPr>
          <p:cNvPr id="3" name="2 İçerik Yer Tutucusu"/>
          <p:cNvSpPr>
            <a:spLocks noGrp="1"/>
          </p:cNvSpPr>
          <p:nvPr>
            <p:ph idx="1"/>
          </p:nvPr>
        </p:nvSpPr>
        <p:spPr/>
        <p:txBody>
          <a:bodyPr>
            <a:normAutofit fontScale="77500" lnSpcReduction="20000"/>
          </a:bodyPr>
          <a:lstStyle/>
          <a:p>
            <a:r>
              <a:rPr lang="tr-TR" sz="3200" kern="1200" smtClean="0">
                <a:solidFill>
                  <a:schemeClr val="tx1"/>
                </a:solidFill>
                <a:latin typeface="+mn-lt"/>
                <a:ea typeface="+mn-ea"/>
                <a:cs typeface="+mn-cs"/>
              </a:rPr>
              <a:t>Şirket, bir sözleşme ilişkisidir. Ancak şirket sözleşmesi iki taraflı sözleşmelerden farklıdır. Şöyle ki satım, kira gibi sözleşmelerde iki taraf vardır ve bunlar karşılıklı borç altına girerler. Buna karşın şirket sözleşmesinde taraflar bir birliktelik oluşturmak amacıyla borç altına girerler. Bu nedenle borçlar hukuku sözleşmelerine ilişkin ilke ve kurallar şirket sözleşmelerine doğrudan doğruya uygulanamaz. </a:t>
            </a:r>
          </a:p>
          <a:p>
            <a:r>
              <a:rPr lang="tr-TR" sz="3200" kern="1200" smtClean="0">
                <a:solidFill>
                  <a:schemeClr val="tx1"/>
                </a:solidFill>
                <a:latin typeface="+mn-lt"/>
                <a:ea typeface="+mn-ea"/>
                <a:cs typeface="+mn-cs"/>
              </a:rPr>
              <a:t>Şirket sözleşmesi adi şirket bakımından şekle bağlı değilken (md. 620 vd. ) ticaret şirketleri yazılı şekle tabidir (TTK md. 212, md. 305, f. 1, md. 335, md. 566, f. 1, md. 575, f. 1). Bunun sonucu ticaret şirketlerinde sözleşmenin asgari içeriğin de kanunda belirtilmiştir. Adi ortaklıkta böyle bir asgari içerik yoktur.</a:t>
            </a:r>
            <a:endParaRPr lang="tr-T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buNone/>
            </a:pPr>
            <a:r>
              <a:rPr lang="tr-TR" sz="3200" b="1" kern="1200" dirty="0" smtClean="0">
                <a:solidFill>
                  <a:schemeClr val="tx1"/>
                </a:solidFill>
                <a:latin typeface="+mn-lt"/>
                <a:ea typeface="+mn-ea"/>
                <a:cs typeface="+mn-cs"/>
              </a:rPr>
              <a:t> Sermaye</a:t>
            </a:r>
            <a:endParaRPr lang="tr-TR" dirty="0"/>
          </a:p>
        </p:txBody>
      </p:sp>
      <p:sp>
        <p:nvSpPr>
          <p:cNvPr id="3" name="2 İçerik Yer Tutucusu"/>
          <p:cNvSpPr>
            <a:spLocks noGrp="1"/>
          </p:cNvSpPr>
          <p:nvPr>
            <p:ph idx="1"/>
          </p:nvPr>
        </p:nvSpPr>
        <p:spPr/>
        <p:txBody>
          <a:bodyPr>
            <a:normAutofit fontScale="55000" lnSpcReduction="20000"/>
          </a:bodyPr>
          <a:lstStyle/>
          <a:p>
            <a:r>
              <a:rPr lang="tr-TR" sz="3200" kern="1200" smtClean="0">
                <a:solidFill>
                  <a:schemeClr val="tx1"/>
                </a:solidFill>
                <a:latin typeface="+mn-lt"/>
                <a:ea typeface="+mn-ea"/>
                <a:cs typeface="+mn-cs"/>
              </a:rPr>
              <a:t>Şirket, çalışma sahasında faaliyet göstererek amacına ulaşabilmesi için, sermayeye ihtiyaç duyar. Bu nedenle sermaye şirkette önemli bir unsurdur ve her ortak belli bir sermayeyi getirmek zorundadır. </a:t>
            </a:r>
          </a:p>
          <a:p>
            <a:r>
              <a:rPr lang="tr-TR" sz="3200" kern="1200" smtClean="0">
                <a:solidFill>
                  <a:schemeClr val="tx1"/>
                </a:solidFill>
                <a:latin typeface="+mn-lt"/>
                <a:ea typeface="+mn-ea"/>
                <a:cs typeface="+mn-cs"/>
              </a:rPr>
              <a:t>Şirkete nakdi, ayni ve emek sermayesi getirilebilir. Nakdi sermaye para, alacak ve kıymetli evraktan oluşur. Ayni sermaye taşınır ve taşınmaz mallar, fikri ve sınaî haklar (marka, patent, tasarım, faydalı model) ile haklı olarak kullanılan devredilebilir elektronik ortamlar, alanlar, adlar ve işaretler gibi değerlerden oluşur. Şahsi emek, ticari itibar, teknik bilgi (know-how), müşteri portföyü ve iş tecrübesi ise emek sermayesini oluşturmaktadır. </a:t>
            </a:r>
          </a:p>
          <a:p>
            <a:r>
              <a:rPr lang="tr-TR" sz="3200" kern="1200" smtClean="0">
                <a:solidFill>
                  <a:schemeClr val="tx1"/>
                </a:solidFill>
                <a:latin typeface="+mn-lt"/>
                <a:ea typeface="+mn-ea"/>
                <a:cs typeface="+mn-cs"/>
              </a:rPr>
              <a:t>Ancak her tür sermaye her tip şirkete getirilemez. Adi, kollektif, şirkette sermaye türlerinin hepsi getirilebilirken. Anonim ve limited şirkete emek sermayesi getirilemez. Komandit şirketlerde komanditer anonim ve limited şirket ortağı, komandite ise kollektif şirket ortağı gibi sermaye getirebilir. </a:t>
            </a:r>
          </a:p>
          <a:p>
            <a:r>
              <a:rPr lang="tr-TR" sz="3200" kern="1200" smtClean="0">
                <a:solidFill>
                  <a:schemeClr val="tx1"/>
                </a:solidFill>
                <a:latin typeface="+mn-lt"/>
                <a:ea typeface="+mn-ea"/>
                <a:cs typeface="+mn-cs"/>
              </a:rPr>
              <a:t>Sermaye miktarı bakımından bazı şirketlerde kanunen asgari limit getirilmiştir. Anonim şirketin kurulması için minimum 50.000 TL; limited şirketin kurulabilmesi için ise en az 10.000 TL getirilmelidir (TTK md. 332; md. 580, f. 1). Bu rakamlar Bakanlar Kurulunca artırılabilir. Kollektif, (adi) komandit şirketler, bir ticari işletme işletmek için kurulduğundan sermayenin en azından bir ticari işletme oluşturacak seviyede olması gerekir. </a:t>
            </a:r>
            <a:endParaRPr lang="tr-T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Amaç</a:t>
            </a:r>
            <a:endParaRPr lang="tr-TR" dirty="0"/>
          </a:p>
        </p:txBody>
      </p:sp>
      <p:sp>
        <p:nvSpPr>
          <p:cNvPr id="3" name="2 İçerik Yer Tutucusu"/>
          <p:cNvSpPr>
            <a:spLocks noGrp="1"/>
          </p:cNvSpPr>
          <p:nvPr>
            <p:ph idx="1"/>
          </p:nvPr>
        </p:nvSpPr>
        <p:spPr/>
        <p:txBody>
          <a:bodyPr>
            <a:normAutofit fontScale="92500"/>
          </a:bodyPr>
          <a:lstStyle/>
          <a:p>
            <a:r>
              <a:rPr lang="tr-TR" sz="3200" kern="1200" smtClean="0">
                <a:solidFill>
                  <a:schemeClr val="tx1"/>
                </a:solidFill>
                <a:latin typeface="+mn-lt"/>
                <a:ea typeface="+mn-ea"/>
                <a:cs typeface="+mn-cs"/>
              </a:rPr>
              <a:t>Şirketin kuruluş ve varlık gayesi kazanç elde edip bunu ortaklara dağıtmaktır. Kazanç elde etme ve paylaşma amacı şirketin esaslı unsurudur. Bu husus şirketi dernek ve vakıftan ayırır.</a:t>
            </a:r>
          </a:p>
          <a:p>
            <a:r>
              <a:rPr lang="tr-TR" sz="3200" kern="1200" smtClean="0">
                <a:solidFill>
                  <a:schemeClr val="tx1"/>
                </a:solidFill>
                <a:latin typeface="+mn-lt"/>
                <a:ea typeface="+mn-ea"/>
                <a:cs typeface="+mn-cs"/>
              </a:rPr>
              <a:t>Şirketlerde amaç ve konu birbirinden farklıdır. Konu ise şirketin iştigal sahası veya faaliyet alanıdır. Şirket amacına konusunda çalışarak ulaşır. Konusuz amaç gerçekleşmesi mümkün değildir ve konu amaç yolunda bir araçtır. </a:t>
            </a:r>
            <a:endParaRPr lang="tr-T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Ortak Çalışma İradesi </a:t>
            </a:r>
            <a:endParaRPr lang="tr-TR" dirty="0"/>
          </a:p>
        </p:txBody>
      </p:sp>
      <p:sp>
        <p:nvSpPr>
          <p:cNvPr id="3" name="2 İçerik Yer Tutucusu"/>
          <p:cNvSpPr>
            <a:spLocks noGrp="1"/>
          </p:cNvSpPr>
          <p:nvPr>
            <p:ph idx="1"/>
          </p:nvPr>
        </p:nvSpPr>
        <p:spPr/>
        <p:txBody>
          <a:bodyPr>
            <a:normAutofit fontScale="92500" lnSpcReduction="20000"/>
          </a:bodyPr>
          <a:lstStyle/>
          <a:p>
            <a:r>
              <a:rPr lang="tr-TR" sz="3200" kern="1200" smtClean="0">
                <a:solidFill>
                  <a:schemeClr val="tx1"/>
                </a:solidFill>
                <a:latin typeface="+mn-lt"/>
                <a:ea typeface="+mn-ea"/>
                <a:cs typeface="+mn-cs"/>
              </a:rPr>
              <a:t>Buna ortak amaç uğruna birlikte çaba unsuru da denir. Bir başka deyişle, her bir ortak şirket amacının gerçekleşmesi için belli bir çaba ortaya koymalıdır ve gayret göstermelidir. Bu unsur şahıs şirketi olan adi, kollektif ve komandit şirkette güçlü, sermaye şirketi olan anonim ve limited şirkette zayıftır.</a:t>
            </a:r>
          </a:p>
          <a:p>
            <a:r>
              <a:rPr lang="tr-TR" sz="3200" kern="1200" smtClean="0">
                <a:solidFill>
                  <a:schemeClr val="tx1"/>
                </a:solidFill>
                <a:latin typeface="+mn-lt"/>
                <a:ea typeface="+mn-ea"/>
                <a:cs typeface="+mn-cs"/>
              </a:rPr>
              <a:t>Ortakların şirketle rekabet etmemesi, şirket işlerinin dikkat ve özenle görülmesi, şirketin ortaklarca denetlenmesi ortak çalışma iradesine ilişkin unsurun yansımalarıdır. </a:t>
            </a:r>
            <a:endParaRPr lang="tr-TR"/>
          </a:p>
        </p:txBody>
      </p:sp>
    </p:spTree>
  </p:cSld>
  <p:clrMapOvr>
    <a:masterClrMapping/>
  </p:clrMapOvr>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4659</Words>
  <Application>Microsoft Office PowerPoint</Application>
  <PresentationFormat>Ekran Gösterisi (4:3)</PresentationFormat>
  <Paragraphs>177</Paragraphs>
  <Slides>55</Slides>
  <Notes>0</Notes>
  <HiddenSlides>0</HiddenSlides>
  <MMClips>0</MMClips>
  <ScaleCrop>false</ScaleCrop>
  <HeadingPairs>
    <vt:vector size="4" baseType="variant">
      <vt:variant>
        <vt:lpstr>Tema</vt:lpstr>
      </vt:variant>
      <vt:variant>
        <vt:i4>1</vt:i4>
      </vt:variant>
      <vt:variant>
        <vt:lpstr>Slayt Başlıkları</vt:lpstr>
      </vt:variant>
      <vt:variant>
        <vt:i4>55</vt:i4>
      </vt:variant>
    </vt:vector>
  </HeadingPairs>
  <TitlesOfParts>
    <vt:vector size="56" baseType="lpstr">
      <vt:lpstr>Ofis Teması</vt:lpstr>
      <vt:lpstr>TİCARET HUKUKU BİLGİSİ  </vt:lpstr>
      <vt:lpstr> Şirket Kavramı ve Tanımı</vt:lpstr>
      <vt:lpstr> Şirketin Unsurları</vt:lpstr>
      <vt:lpstr> Kişi</vt:lpstr>
      <vt:lpstr> Kişi</vt:lpstr>
      <vt:lpstr> Sözleşme </vt:lpstr>
      <vt:lpstr> Sermaye</vt:lpstr>
      <vt:lpstr> Amaç</vt:lpstr>
      <vt:lpstr> Ortak Çalışma İradesi </vt:lpstr>
      <vt:lpstr>Türk Hukukunda Şirketlerin Düzenlenişi ve Sınıflandırılması</vt:lpstr>
      <vt:lpstr>Tüzel Kişiliğe Sahip Şirketler </vt:lpstr>
      <vt:lpstr>Tüzel Kişi Olmayan Şirketler</vt:lpstr>
      <vt:lpstr>Şahıs Şirketleri </vt:lpstr>
      <vt:lpstr>Sermaye Şirketleri</vt:lpstr>
      <vt:lpstr>Sınırlı Sorumluluk Getiren Şirketler</vt:lpstr>
      <vt:lpstr>Sınırsız Sorumluluk Getiren Şirketler</vt:lpstr>
      <vt:lpstr>Adi Şirket</vt:lpstr>
      <vt:lpstr> Ortaklar</vt:lpstr>
      <vt:lpstr>Sözleşme</vt:lpstr>
      <vt:lpstr>Sermaye</vt:lpstr>
      <vt:lpstr>Amaç ve Konu</vt:lpstr>
      <vt:lpstr>Ortak Çalışma İradesi</vt:lpstr>
      <vt:lpstr> Adi Şirketin Kuruluşu</vt:lpstr>
      <vt:lpstr> Şirketin Yönetimi</vt:lpstr>
      <vt:lpstr> Şirketin Yönetimi</vt:lpstr>
      <vt:lpstr> Şirketin Yönetimi</vt:lpstr>
      <vt:lpstr> Şirketin Yönetimi</vt:lpstr>
      <vt:lpstr>Sermaye Koyma Borcu</vt:lpstr>
      <vt:lpstr>Kar Hakkı ve Zarara Katılma Borcu</vt:lpstr>
      <vt:lpstr>Kar Hakkı ve Zarara Katılma Borcu</vt:lpstr>
      <vt:lpstr>Denetleme Hakkı</vt:lpstr>
      <vt:lpstr>Rekabet Yasağı</vt:lpstr>
      <vt:lpstr>Ortaklar Arasındaki Değişiklikler</vt:lpstr>
      <vt:lpstr>Değişiklikler </vt:lpstr>
      <vt:lpstr>Değişikliğin Sonuçları </vt:lpstr>
      <vt:lpstr>Değişikliğin Sonuçları </vt:lpstr>
      <vt:lpstr> Şirketin Temsili</vt:lpstr>
      <vt:lpstr> Şirketin Temsili</vt:lpstr>
      <vt:lpstr> Şirketin Temsili</vt:lpstr>
      <vt:lpstr> Ortakların Sorumluluğu</vt:lpstr>
      <vt:lpstr> Adi Şirketin Sona Ermesi</vt:lpstr>
      <vt:lpstr> İradi Olmayan Sona Erme Nedenleri</vt:lpstr>
      <vt:lpstr> İradi Olmayan Sona Erme Nedenleri</vt:lpstr>
      <vt:lpstr> İradi Olmayan Sona Erme Nedenleri</vt:lpstr>
      <vt:lpstr> İradi Olmayan Sona Erme Nedenleri</vt:lpstr>
      <vt:lpstr> İradi Sona Erme Nedenleri</vt:lpstr>
      <vt:lpstr> İradi Sona Erme Nedenleri</vt:lpstr>
      <vt:lpstr> İradi Sona Erme Nedenleri</vt:lpstr>
      <vt:lpstr> İradi Sona Erme Nedenleri</vt:lpstr>
      <vt:lpstr> Tasfiye</vt:lpstr>
      <vt:lpstr>Tasfiye Memurlarının Belirlenmesi </vt:lpstr>
      <vt:lpstr>Tasfiye Memurlarının Belirlenmesi </vt:lpstr>
      <vt:lpstr>İşlemler</vt:lpstr>
      <vt:lpstr>İşlemler</vt:lpstr>
      <vt:lpstr> Zamanaşımı </vt:lpstr>
    </vt:vector>
  </TitlesOfParts>
  <Company>HP</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TİCARET HUKUKU BİLGİSİ  </dc:title>
  <dc:creator>Ertan</dc:creator>
  <cp:lastModifiedBy>Ertan</cp:lastModifiedBy>
  <cp:revision>2</cp:revision>
  <dcterms:created xsi:type="dcterms:W3CDTF">2013-02-19T09:35:55Z</dcterms:created>
  <dcterms:modified xsi:type="dcterms:W3CDTF">2013-02-20T05:40:44Z</dcterms:modified>
</cp:coreProperties>
</file>